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70" r:id="rId4"/>
    <p:sldId id="269" r:id="rId5"/>
    <p:sldId id="271" r:id="rId6"/>
    <p:sldId id="273" r:id="rId7"/>
    <p:sldId id="272" r:id="rId8"/>
    <p:sldId id="266" r:id="rId9"/>
    <p:sldId id="257" r:id="rId10"/>
    <p:sldId id="259" r:id="rId11"/>
    <p:sldId id="276" r:id="rId12"/>
    <p:sldId id="275" r:id="rId13"/>
    <p:sldId id="258"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496" autoAdjust="0"/>
  </p:normalViewPr>
  <p:slideViewPr>
    <p:cSldViewPr snapToGrid="0">
      <p:cViewPr varScale="1">
        <p:scale>
          <a:sx n="25" d="100"/>
          <a:sy n="25" d="100"/>
        </p:scale>
        <p:origin x="19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40443-E263-4B2D-8AE0-80BEE59D2D45}" type="datetimeFigureOut">
              <a:rPr lang="en-GB" smtClean="0"/>
              <a:t>26/08/2021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C80AB-67D6-480B-ACB0-2D1A35E892E6}" type="slidenum">
              <a:rPr lang="en-GB" smtClean="0"/>
              <a:t>‹#›</a:t>
            </a:fld>
            <a:endParaRPr lang="en-GB"/>
          </a:p>
        </p:txBody>
      </p:sp>
    </p:spTree>
    <p:extLst>
      <p:ext uri="{BB962C8B-B14F-4D97-AF65-F5344CB8AC3E}">
        <p14:creationId xmlns:p14="http://schemas.microsoft.com/office/powerpoint/2010/main" val="84750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Hello, I’m Lisa Ballard, I’m a senior research fellow from the Clinical Ethics and Law research Group at the Uni of </a:t>
            </a:r>
            <a:r>
              <a:rPr lang="en-GB" sz="1000" dirty="0" err="1"/>
              <a:t>Soton</a:t>
            </a:r>
            <a:r>
              <a:rPr lang="en-GB" sz="1000" dirty="0"/>
              <a:t>. I’m going to talk you though a project we developed to explore public views of using routinely collected health data for learning in secondary care. The original methods we used did not generate the data we had hoped. This presentation is to draw your attention to why the methods didn’t work, the lessons we learnt and how we have moved forward.</a:t>
            </a:r>
          </a:p>
        </p:txBody>
      </p:sp>
      <p:sp>
        <p:nvSpPr>
          <p:cNvPr id="4" name="Slide Number Placeholder 3"/>
          <p:cNvSpPr>
            <a:spLocks noGrp="1"/>
          </p:cNvSpPr>
          <p:nvPr>
            <p:ph type="sldNum" sz="quarter" idx="5"/>
          </p:nvPr>
        </p:nvSpPr>
        <p:spPr/>
        <p:txBody>
          <a:bodyPr/>
          <a:lstStyle/>
          <a:p>
            <a:fld id="{1CCC80AB-67D6-480B-ACB0-2D1A35E892E6}" type="slidenum">
              <a:rPr lang="en-GB" smtClean="0"/>
              <a:t>1</a:t>
            </a:fld>
            <a:endParaRPr lang="en-GB"/>
          </a:p>
        </p:txBody>
      </p:sp>
    </p:spTree>
    <p:extLst>
      <p:ext uri="{BB962C8B-B14F-4D97-AF65-F5344CB8AC3E}">
        <p14:creationId xmlns:p14="http://schemas.microsoft.com/office/powerpoint/2010/main" val="150595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Why did it go wrong?</a:t>
            </a:r>
            <a:endParaRPr lang="en-GB" dirty="0"/>
          </a:p>
          <a:p>
            <a:pPr marL="457200" indent="-457200" algn="l">
              <a:buAutoNum type="arabicPeriod"/>
            </a:pPr>
            <a:r>
              <a:rPr lang="en-GB" dirty="0"/>
              <a:t>No time for science communication: participants did not know about the problem or what hospital data was</a:t>
            </a:r>
          </a:p>
          <a:p>
            <a:pPr marL="457200" indent="-457200" algn="l">
              <a:buAutoNum type="arabicPeriod"/>
            </a:pPr>
            <a:r>
              <a:rPr lang="en-GB" dirty="0"/>
              <a:t>Not enough time for deliberation – it was only by the end of the focus groups and people had expressed their immediate reactions did we start to get some more nuanced data</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dirty="0"/>
              <a:t>It’s a complex topic – we may have only recruited people who thought they had something to say and essentially ‘scared’ other people off. As a researcher I felt it was complex and we’d been studying it for quite some time.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GB" dirty="0"/>
              <a:t>Online – quickly learnt that smaller groups were better – harder to facilitate when one or two people dominate – harder to pick up on cues when people want to speak</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GB" dirty="0"/>
          </a:p>
          <a:p>
            <a:pPr marL="457200" indent="-457200" algn="l">
              <a:buAutoNum type="arabicPeriod"/>
            </a:pPr>
            <a:endParaRPr lang="en-GB" dirty="0"/>
          </a:p>
          <a:p>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10</a:t>
            </a:fld>
            <a:endParaRPr lang="en-GB"/>
          </a:p>
        </p:txBody>
      </p:sp>
    </p:spTree>
    <p:extLst>
      <p:ext uri="{BB962C8B-B14F-4D97-AF65-F5344CB8AC3E}">
        <p14:creationId xmlns:p14="http://schemas.microsoft.com/office/powerpoint/2010/main" val="273912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Health data poverty: If we want to address issues of Health Data Poverty we have to be seeking the views of those underserved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Mostly women: 72% of sample were women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Why did it go wrong?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Methodology – recruited via snowballing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Online – what about those who don’t have access to the internet or share a device or have no electronic device at all?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Topic and focus group intimidating – complex topic, know nothing about, have to talk in front of others and researchers</a:t>
            </a:r>
          </a:p>
        </p:txBody>
      </p:sp>
      <p:sp>
        <p:nvSpPr>
          <p:cNvPr id="4" name="Slide Number Placeholder 3"/>
          <p:cNvSpPr>
            <a:spLocks noGrp="1"/>
          </p:cNvSpPr>
          <p:nvPr>
            <p:ph type="sldNum" sz="quarter" idx="5"/>
          </p:nvPr>
        </p:nvSpPr>
        <p:spPr/>
        <p:txBody>
          <a:bodyPr/>
          <a:lstStyle/>
          <a:p>
            <a:fld id="{1CCC80AB-67D6-480B-ACB0-2D1A35E892E6}" type="slidenum">
              <a:rPr lang="en-GB" smtClean="0"/>
              <a:t>11</a:t>
            </a:fld>
            <a:endParaRPr lang="en-GB"/>
          </a:p>
        </p:txBody>
      </p:sp>
    </p:spTree>
    <p:extLst>
      <p:ext uri="{BB962C8B-B14F-4D97-AF65-F5344CB8AC3E}">
        <p14:creationId xmlns:p14="http://schemas.microsoft.com/office/powerpoint/2010/main" val="237509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12</a:t>
            </a:fld>
            <a:endParaRPr lang="en-GB"/>
          </a:p>
        </p:txBody>
      </p:sp>
    </p:spTree>
    <p:extLst>
      <p:ext uri="{BB962C8B-B14F-4D97-AF65-F5344CB8AC3E}">
        <p14:creationId xmlns:p14="http://schemas.microsoft.com/office/powerpoint/2010/main" val="156852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Focus groups are not an effective method to explore complicated topics with which participants may have limited previous experience. Therefore, we have developed an innovative new approach, which includes:</a:t>
            </a:r>
          </a:p>
          <a:p>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13</a:t>
            </a:fld>
            <a:endParaRPr lang="en-GB"/>
          </a:p>
        </p:txBody>
      </p:sp>
    </p:spTree>
    <p:extLst>
      <p:ext uri="{BB962C8B-B14F-4D97-AF65-F5344CB8AC3E}">
        <p14:creationId xmlns:p14="http://schemas.microsoft.com/office/powerpoint/2010/main" val="22930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firstly let me give you a bit of background to our project. One of the NHS’s guiding principles among others is to aspire to the highest standards of excellence regarding the quality of healthcare. </a:t>
            </a:r>
          </a:p>
          <a:p>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2</a:t>
            </a:fld>
            <a:endParaRPr lang="en-GB"/>
          </a:p>
        </p:txBody>
      </p:sp>
    </p:spTree>
    <p:extLst>
      <p:ext uri="{BB962C8B-B14F-4D97-AF65-F5344CB8AC3E}">
        <p14:creationId xmlns:p14="http://schemas.microsoft.com/office/powerpoint/2010/main" val="415431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one of the barriers to improvement is the separation of research and healthcare, therefore, improvements often stall when viewed as purely research.</a:t>
            </a:r>
          </a:p>
        </p:txBody>
      </p:sp>
      <p:sp>
        <p:nvSpPr>
          <p:cNvPr id="4" name="Slide Number Placeholder 3"/>
          <p:cNvSpPr>
            <a:spLocks noGrp="1"/>
          </p:cNvSpPr>
          <p:nvPr>
            <p:ph type="sldNum" sz="quarter" idx="5"/>
          </p:nvPr>
        </p:nvSpPr>
        <p:spPr/>
        <p:txBody>
          <a:bodyPr/>
          <a:lstStyle/>
          <a:p>
            <a:fld id="{1CCC80AB-67D6-480B-ACB0-2D1A35E892E6}" type="slidenum">
              <a:rPr lang="en-GB" smtClean="0"/>
              <a:t>3</a:t>
            </a:fld>
            <a:endParaRPr lang="en-GB"/>
          </a:p>
        </p:txBody>
      </p:sp>
    </p:spTree>
    <p:extLst>
      <p:ext uri="{BB962C8B-B14F-4D97-AF65-F5344CB8AC3E}">
        <p14:creationId xmlns:p14="http://schemas.microsoft.com/office/powerpoint/2010/main" val="391285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Technological developments in healthcare data collection is one way to inhabit the hybrid space between healthcare and research. However, this type of development generates concerns about privacy, consent and data protection. </a:t>
            </a:r>
          </a:p>
          <a:p>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4</a:t>
            </a:fld>
            <a:endParaRPr lang="en-GB"/>
          </a:p>
        </p:txBody>
      </p:sp>
    </p:spTree>
    <p:extLst>
      <p:ext uri="{BB962C8B-B14F-4D97-AF65-F5344CB8AC3E}">
        <p14:creationId xmlns:p14="http://schemas.microsoft.com/office/powerpoint/2010/main" val="137033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Whilst such concerns are understandable, too much emphasis on these values comes at the cost of healthcare progress. </a:t>
            </a:r>
            <a:r>
              <a:rPr lang="en-GB" sz="1200" b="0" i="0" kern="1200" dirty="0">
                <a:solidFill>
                  <a:schemeClr val="tx1"/>
                </a:solidFill>
                <a:effectLst/>
                <a:latin typeface="+mn-lt"/>
                <a:ea typeface="+mn-ea"/>
                <a:cs typeface="+mn-cs"/>
              </a:rPr>
              <a:t>Research focuses very heavily on asking individuals for consent to use their data in specific ways, but this is not always possible in practice, and under-served groups are often not represented in research for many reasons. </a:t>
            </a:r>
            <a:r>
              <a:rPr lang="en-GB" dirty="0"/>
              <a:t>Consent is important, but not all concerns can be addressed through individual consent and the current process puts most of the burden on individuals to judge based on lengthy documents.</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5</a:t>
            </a:fld>
            <a:endParaRPr lang="en-GB"/>
          </a:p>
        </p:txBody>
      </p:sp>
    </p:spTree>
    <p:extLst>
      <p:ext uri="{BB962C8B-B14F-4D97-AF65-F5344CB8AC3E}">
        <p14:creationId xmlns:p14="http://schemas.microsoft.com/office/powerpoint/2010/main" val="426794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For example, it could be useful to learn from the data collected before a patient is admitted to a particular department, such as intensive care, but when these patients first enter the hospital health professionals would not have known how that patient’s care might progress, so would not have asked for consent to learn from the data before their admission into intensive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6</a:t>
            </a:fld>
            <a:endParaRPr lang="en-GB"/>
          </a:p>
        </p:txBody>
      </p:sp>
    </p:spTree>
    <p:extLst>
      <p:ext uri="{BB962C8B-B14F-4D97-AF65-F5344CB8AC3E}">
        <p14:creationId xmlns:p14="http://schemas.microsoft.com/office/powerpoint/2010/main" val="257221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7</a:t>
            </a:fld>
            <a:endParaRPr lang="en-GB"/>
          </a:p>
        </p:txBody>
      </p:sp>
    </p:spTree>
    <p:extLst>
      <p:ext uri="{BB962C8B-B14F-4D97-AF65-F5344CB8AC3E}">
        <p14:creationId xmlns:p14="http://schemas.microsoft.com/office/powerpoint/2010/main" val="365158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8</a:t>
            </a:fld>
            <a:endParaRPr lang="en-GB"/>
          </a:p>
        </p:txBody>
      </p:sp>
    </p:spTree>
    <p:extLst>
      <p:ext uri="{BB962C8B-B14F-4D97-AF65-F5344CB8AC3E}">
        <p14:creationId xmlns:p14="http://schemas.microsoft.com/office/powerpoint/2010/main" val="351386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Despite our team’s experience, deliberating extensively regarding the content of the topic guide and several iterations after each FGD, the data were unable to meet our research aim. Participants often had strong, polarised views regarding privacy and security that prevented nuanced discussion and data saturation was quickly reached.</a:t>
            </a:r>
          </a:p>
          <a:p>
            <a:endParaRPr lang="en-GB" dirty="0"/>
          </a:p>
        </p:txBody>
      </p:sp>
      <p:sp>
        <p:nvSpPr>
          <p:cNvPr id="4" name="Slide Number Placeholder 3"/>
          <p:cNvSpPr>
            <a:spLocks noGrp="1"/>
          </p:cNvSpPr>
          <p:nvPr>
            <p:ph type="sldNum" sz="quarter" idx="5"/>
          </p:nvPr>
        </p:nvSpPr>
        <p:spPr/>
        <p:txBody>
          <a:bodyPr/>
          <a:lstStyle/>
          <a:p>
            <a:fld id="{1CCC80AB-67D6-480B-ACB0-2D1A35E892E6}" type="slidenum">
              <a:rPr lang="en-GB" smtClean="0"/>
              <a:t>9</a:t>
            </a:fld>
            <a:endParaRPr lang="en-GB"/>
          </a:p>
        </p:txBody>
      </p:sp>
    </p:spTree>
    <p:extLst>
      <p:ext uri="{BB962C8B-B14F-4D97-AF65-F5344CB8AC3E}">
        <p14:creationId xmlns:p14="http://schemas.microsoft.com/office/powerpoint/2010/main" val="299343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7911-1180-47AE-8DC1-C92AA3598A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51B937-4BCF-4F2E-AA7E-3AF80976CA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3FD453-BDD4-4553-BA92-CFDC2BADD017}"/>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5" name="Footer Placeholder 4">
            <a:extLst>
              <a:ext uri="{FF2B5EF4-FFF2-40B4-BE49-F238E27FC236}">
                <a16:creationId xmlns:a16="http://schemas.microsoft.com/office/drawing/2014/main" id="{C158AA30-1C5B-4754-ADCF-4BD5E5569B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11045C-894E-453C-9A93-FA43F3746D65}"/>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15967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0567-B8B3-4453-9130-82FE4BB5D1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614F33-38B5-4459-AD2C-6FF6D5507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64B5A7-598C-44F3-896B-5507BD33516C}"/>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5" name="Footer Placeholder 4">
            <a:extLst>
              <a:ext uri="{FF2B5EF4-FFF2-40B4-BE49-F238E27FC236}">
                <a16:creationId xmlns:a16="http://schemas.microsoft.com/office/drawing/2014/main" id="{3B105B7F-ED08-447A-A51C-30CF77F432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D6E71-1544-4C5B-AA60-EB508B52DA9B}"/>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132340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5BDFC-B39E-45DE-A069-4D8FE028E5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870824-2C11-4B62-9B7D-7E7A4483F1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E83F20-C7C0-455A-98EC-ED83DFBE18E9}"/>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5" name="Footer Placeholder 4">
            <a:extLst>
              <a:ext uri="{FF2B5EF4-FFF2-40B4-BE49-F238E27FC236}">
                <a16:creationId xmlns:a16="http://schemas.microsoft.com/office/drawing/2014/main" id="{48C3022A-554C-410C-8C72-ED3E7E1D14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A7A420-5F82-48DB-B866-E6C097FB4E17}"/>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120943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D57-DB12-4473-8728-E5E988DCE9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6AEAF7-3474-40C0-B1DA-832D719866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55769-80C8-4AA0-B3CE-3BCD2AF6D76F}"/>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5" name="Footer Placeholder 4">
            <a:extLst>
              <a:ext uri="{FF2B5EF4-FFF2-40B4-BE49-F238E27FC236}">
                <a16:creationId xmlns:a16="http://schemas.microsoft.com/office/drawing/2014/main" id="{A2F356C2-ED8D-4C85-BAD8-5AA26BC288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F7046D-15B4-4C79-9041-9B96EF941492}"/>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296390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09FE-B77D-4DF2-95CD-D01ADE72E4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6B8992-5FC7-434E-B7A4-5E6935CB0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230863-B07B-4FDD-BCDE-E2A5D1DF27FC}"/>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5" name="Footer Placeholder 4">
            <a:extLst>
              <a:ext uri="{FF2B5EF4-FFF2-40B4-BE49-F238E27FC236}">
                <a16:creationId xmlns:a16="http://schemas.microsoft.com/office/drawing/2014/main" id="{A664E691-CC59-4F6F-9A2E-D0DF8A1723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E996D-2619-49CF-84C7-20343D4728AE}"/>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27358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D020-8351-4E1C-817B-6B3D76BB68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74C739-CB73-4E66-80CC-316AE5C2C6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AA9AEB-129B-4964-8761-C34DA48BB7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E6FC18-A106-47A3-9033-69BABC6533FD}"/>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6" name="Footer Placeholder 5">
            <a:extLst>
              <a:ext uri="{FF2B5EF4-FFF2-40B4-BE49-F238E27FC236}">
                <a16:creationId xmlns:a16="http://schemas.microsoft.com/office/drawing/2014/main" id="{34866874-470F-4B0E-989D-AE9F3AA0B1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1CD69-4286-4612-B6A1-FA1BDE0355D2}"/>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327629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5B3E0-A3CC-4CCA-826E-C0A15EDA43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F6AC2D-E34F-4503-98BC-CE60CAEAC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C593B-063D-4E46-8106-3D3E639251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FC4AAD-19A0-47A6-AC04-A3F1DFC164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7228F9-6D00-45A6-9F8C-D94A3B2BA2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FA3ED-A91C-47DF-BD42-B02428806EF8}"/>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8" name="Footer Placeholder 7">
            <a:extLst>
              <a:ext uri="{FF2B5EF4-FFF2-40B4-BE49-F238E27FC236}">
                <a16:creationId xmlns:a16="http://schemas.microsoft.com/office/drawing/2014/main" id="{AAA46FC9-A3CC-41A3-A41E-FF2AFAF9FA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D1F73D-E843-4487-9420-4289573C6188}"/>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230154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FEAC-5343-4D92-B2D2-E597E86BFA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E73CA7-593E-4A07-BE0C-804709FA1DE6}"/>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4" name="Footer Placeholder 3">
            <a:extLst>
              <a:ext uri="{FF2B5EF4-FFF2-40B4-BE49-F238E27FC236}">
                <a16:creationId xmlns:a16="http://schemas.microsoft.com/office/drawing/2014/main" id="{EB8D28EB-5DC9-4A44-9A56-DE3DE44F27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1506CA-AF30-49B0-A1C6-4B1498A9C4A7}"/>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269335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598B8-F087-4788-86B1-FBC882E304DB}"/>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3" name="Footer Placeholder 2">
            <a:extLst>
              <a:ext uri="{FF2B5EF4-FFF2-40B4-BE49-F238E27FC236}">
                <a16:creationId xmlns:a16="http://schemas.microsoft.com/office/drawing/2014/main" id="{C7A1C4F4-CF93-4FA8-AE08-5977321ECC0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229DFA-BF6C-473E-94D0-81C92CA5415F}"/>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333137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8943-FD24-40D7-887F-3E8EA991A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08ACD3-76B0-4692-AFEC-28C89098E9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066BAC-D644-4CA0-A5C9-4A5EE3F41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B84B0-D467-455F-BB77-65C70EC70711}"/>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6" name="Footer Placeholder 5">
            <a:extLst>
              <a:ext uri="{FF2B5EF4-FFF2-40B4-BE49-F238E27FC236}">
                <a16:creationId xmlns:a16="http://schemas.microsoft.com/office/drawing/2014/main" id="{0198E904-A086-47CD-BC6F-2DAEB5ED00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B9EE04-8B2C-4450-BE65-17AE472AD25A}"/>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1320025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CAA8-1D26-4C4E-B058-4253C4122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D2DB40-BC42-4AC8-8562-9AF718AE3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13059A-A881-4883-9BAB-6244DC2F5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850E2-476F-4863-8E40-516E43E2C42A}"/>
              </a:ext>
            </a:extLst>
          </p:cNvPr>
          <p:cNvSpPr>
            <a:spLocks noGrp="1"/>
          </p:cNvSpPr>
          <p:nvPr>
            <p:ph type="dt" sz="half" idx="10"/>
          </p:nvPr>
        </p:nvSpPr>
        <p:spPr/>
        <p:txBody>
          <a:bodyPr/>
          <a:lstStyle/>
          <a:p>
            <a:fld id="{0FCD1C1F-2453-492C-BBAA-A97E869E86F4}" type="datetimeFigureOut">
              <a:rPr lang="en-GB" smtClean="0"/>
              <a:t>26/08/2021</a:t>
            </a:fld>
            <a:endParaRPr lang="en-GB"/>
          </a:p>
        </p:txBody>
      </p:sp>
      <p:sp>
        <p:nvSpPr>
          <p:cNvPr id="6" name="Footer Placeholder 5">
            <a:extLst>
              <a:ext uri="{FF2B5EF4-FFF2-40B4-BE49-F238E27FC236}">
                <a16:creationId xmlns:a16="http://schemas.microsoft.com/office/drawing/2014/main" id="{8E958D4F-B2A1-43AB-9309-0EA6A07F9A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5EE6D6-3C24-4F50-9437-3C2A278AB8F7}"/>
              </a:ext>
            </a:extLst>
          </p:cNvPr>
          <p:cNvSpPr>
            <a:spLocks noGrp="1"/>
          </p:cNvSpPr>
          <p:nvPr>
            <p:ph type="sldNum" sz="quarter" idx="12"/>
          </p:nvPr>
        </p:nvSpPr>
        <p:spPr/>
        <p:txBody>
          <a:bodyPr/>
          <a:lstStyle/>
          <a:p>
            <a:fld id="{A28BA0EF-E90A-4376-967A-CB75147F8CB3}" type="slidenum">
              <a:rPr lang="en-GB" smtClean="0"/>
              <a:t>‹#›</a:t>
            </a:fld>
            <a:endParaRPr lang="en-GB"/>
          </a:p>
        </p:txBody>
      </p:sp>
    </p:spTree>
    <p:extLst>
      <p:ext uri="{BB962C8B-B14F-4D97-AF65-F5344CB8AC3E}">
        <p14:creationId xmlns:p14="http://schemas.microsoft.com/office/powerpoint/2010/main" val="309102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9A91E3-E25D-4E94-AF49-F3A8B3C5E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0BD44F-B371-460E-BE9B-F0894B2D5F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BFEF60-AB71-48AE-B765-10353A8A1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D1C1F-2453-492C-BBAA-A97E869E86F4}" type="datetimeFigureOut">
              <a:rPr lang="en-GB" smtClean="0"/>
              <a:t>26/08/2021</a:t>
            </a:fld>
            <a:endParaRPr lang="en-GB"/>
          </a:p>
        </p:txBody>
      </p:sp>
      <p:sp>
        <p:nvSpPr>
          <p:cNvPr id="5" name="Footer Placeholder 4">
            <a:extLst>
              <a:ext uri="{FF2B5EF4-FFF2-40B4-BE49-F238E27FC236}">
                <a16:creationId xmlns:a16="http://schemas.microsoft.com/office/drawing/2014/main" id="{7307DEA8-52F3-4860-A63F-FEC5016A2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33225F-9020-4473-AE3D-BCD7F4641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BA0EF-E90A-4376-967A-CB75147F8CB3}" type="slidenum">
              <a:rPr lang="en-GB" smtClean="0"/>
              <a:t>‹#›</a:t>
            </a:fld>
            <a:endParaRPr lang="en-GB"/>
          </a:p>
        </p:txBody>
      </p:sp>
    </p:spTree>
    <p:extLst>
      <p:ext uri="{BB962C8B-B14F-4D97-AF65-F5344CB8AC3E}">
        <p14:creationId xmlns:p14="http://schemas.microsoft.com/office/powerpoint/2010/main" val="363737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60E71B4-DE6B-4668-8007-AAE6137E4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NIHR BRC corporate templates">
            <a:extLst>
              <a:ext uri="{FF2B5EF4-FFF2-40B4-BE49-F238E27FC236}">
                <a16:creationId xmlns:a16="http://schemas.microsoft.com/office/drawing/2014/main" id="{1C2B8A72-1C06-4ADB-A28C-341DBF8F3E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622" y="142291"/>
            <a:ext cx="3506256" cy="98175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F6E4C944-4BB6-469F-81D8-BD81B4A1B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652632" y="1135060"/>
            <a:ext cx="1080325" cy="5357935"/>
            <a:chOff x="4484269" y="1135060"/>
            <a:chExt cx="1080325" cy="5357935"/>
          </a:xfrm>
        </p:grpSpPr>
        <p:sp>
          <p:nvSpPr>
            <p:cNvPr id="25" name="Freeform 5">
              <a:extLst>
                <a:ext uri="{FF2B5EF4-FFF2-40B4-BE49-F238E27FC236}">
                  <a16:creationId xmlns:a16="http://schemas.microsoft.com/office/drawing/2014/main" id="{049C18AF-F7F1-4882-AD18-7B2F41ECE3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30A22449-086C-4824-B1B9-BF39EA117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3D4E73C1-53C3-46BA-B103-34DE7B513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Rectangle 8">
            <a:extLst>
              <a:ext uri="{FF2B5EF4-FFF2-40B4-BE49-F238E27FC236}">
                <a16:creationId xmlns:a16="http://schemas.microsoft.com/office/drawing/2014/main" id="{0595ECE5-BD7E-4F71-820D-409719708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25957" y="1124043"/>
            <a:ext cx="6477540"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C458A19-CBEF-4C8C-B51E-728B000700E4}"/>
              </a:ext>
            </a:extLst>
          </p:cNvPr>
          <p:cNvSpPr>
            <a:spLocks noGrp="1"/>
          </p:cNvSpPr>
          <p:nvPr>
            <p:ph type="ctrTitle"/>
          </p:nvPr>
        </p:nvSpPr>
        <p:spPr>
          <a:xfrm>
            <a:off x="5214730" y="1445775"/>
            <a:ext cx="5877340" cy="3342435"/>
          </a:xfrm>
        </p:spPr>
        <p:txBody>
          <a:bodyPr anchor="ctr">
            <a:normAutofit/>
          </a:bodyPr>
          <a:lstStyle/>
          <a:p>
            <a:pPr algn="l"/>
            <a:r>
              <a:rPr lang="en-GB" sz="3800" dirty="0">
                <a:solidFill>
                  <a:srgbClr val="FFFFFF"/>
                </a:solidFill>
              </a:rPr>
              <a:t>Using focus group discussions to explore the use of routinely collected health data: lessons learned</a:t>
            </a:r>
            <a:br>
              <a:rPr lang="en-GB" sz="3800" dirty="0">
                <a:solidFill>
                  <a:srgbClr val="FFFFFF"/>
                </a:solidFill>
              </a:rPr>
            </a:br>
            <a:endParaRPr lang="en-GB" sz="3800" dirty="0">
              <a:solidFill>
                <a:srgbClr val="FFFFFF"/>
              </a:solidFill>
            </a:endParaRPr>
          </a:p>
        </p:txBody>
      </p:sp>
      <p:sp>
        <p:nvSpPr>
          <p:cNvPr id="3" name="Subtitle 2">
            <a:extLst>
              <a:ext uri="{FF2B5EF4-FFF2-40B4-BE49-F238E27FC236}">
                <a16:creationId xmlns:a16="http://schemas.microsoft.com/office/drawing/2014/main" id="{44D280FD-C83C-41BE-A402-F8D071E7348F}"/>
              </a:ext>
            </a:extLst>
          </p:cNvPr>
          <p:cNvSpPr>
            <a:spLocks noGrp="1"/>
          </p:cNvSpPr>
          <p:nvPr>
            <p:ph type="subTitle" idx="1"/>
          </p:nvPr>
        </p:nvSpPr>
        <p:spPr>
          <a:xfrm>
            <a:off x="6062190" y="5304275"/>
            <a:ext cx="5029879" cy="1001109"/>
          </a:xfrm>
        </p:spPr>
        <p:txBody>
          <a:bodyPr anchor="t">
            <a:normAutofit/>
          </a:bodyPr>
          <a:lstStyle/>
          <a:p>
            <a:pPr algn="l"/>
            <a:r>
              <a:rPr lang="en-GB" sz="2200" b="1"/>
              <a:t>Lisa Ballard</a:t>
            </a:r>
            <a:r>
              <a:rPr lang="en-GB" sz="2200"/>
              <a:t>, Kate Lyle, Faranak Hardcastle &amp; Anneke Lucassen (University of Southampton, UK).</a:t>
            </a:r>
          </a:p>
        </p:txBody>
      </p:sp>
      <p:grpSp>
        <p:nvGrpSpPr>
          <p:cNvPr id="4" name="Group 3">
            <a:extLst>
              <a:ext uri="{FF2B5EF4-FFF2-40B4-BE49-F238E27FC236}">
                <a16:creationId xmlns:a16="http://schemas.microsoft.com/office/drawing/2014/main" id="{D551EC6C-9EFE-4B29-809F-274572126755}"/>
              </a:ext>
            </a:extLst>
          </p:cNvPr>
          <p:cNvGrpSpPr/>
          <p:nvPr/>
        </p:nvGrpSpPr>
        <p:grpSpPr>
          <a:xfrm>
            <a:off x="9079884" y="0"/>
            <a:ext cx="3349690" cy="1063475"/>
            <a:chOff x="4917413" y="3110032"/>
            <a:chExt cx="2383979" cy="584562"/>
          </a:xfrm>
        </p:grpSpPr>
        <p:pic>
          <p:nvPicPr>
            <p:cNvPr id="5" name="Picture 4">
              <a:extLst>
                <a:ext uri="{FF2B5EF4-FFF2-40B4-BE49-F238E27FC236}">
                  <a16:creationId xmlns:a16="http://schemas.microsoft.com/office/drawing/2014/main" id="{76141A39-4576-49B6-B8F3-728411DC4BF0}"/>
                </a:ext>
              </a:extLst>
            </p:cNvPr>
            <p:cNvPicPr/>
            <p:nvPr/>
          </p:nvPicPr>
          <p:blipFill>
            <a:blip r:embed="rId4">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7413" y="3525418"/>
              <a:ext cx="2383979" cy="1691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B18D65D5-04F4-466D-A3E9-D1C36CBF4540}"/>
              </a:ext>
            </a:extLst>
          </p:cNvPr>
          <p:cNvPicPr>
            <a:picLocks noChangeAspect="1"/>
          </p:cNvPicPr>
          <p:nvPr/>
        </p:nvPicPr>
        <p:blipFill>
          <a:blip r:embed="rId5"/>
          <a:stretch>
            <a:fillRect/>
          </a:stretch>
        </p:blipFill>
        <p:spPr>
          <a:xfrm>
            <a:off x="482668" y="1639898"/>
            <a:ext cx="3560653" cy="2034659"/>
          </a:xfrm>
          <a:prstGeom prst="rect">
            <a:avLst/>
          </a:prstGeom>
        </p:spPr>
      </p:pic>
      <p:pic>
        <p:nvPicPr>
          <p:cNvPr id="11" name="Picture 10">
            <a:extLst>
              <a:ext uri="{FF2B5EF4-FFF2-40B4-BE49-F238E27FC236}">
                <a16:creationId xmlns:a16="http://schemas.microsoft.com/office/drawing/2014/main" id="{1B1DDF48-B060-43C2-94ED-E1F9ADE8D8A8}"/>
              </a:ext>
            </a:extLst>
          </p:cNvPr>
          <p:cNvPicPr>
            <a:picLocks noChangeAspect="1"/>
          </p:cNvPicPr>
          <p:nvPr/>
        </p:nvPicPr>
        <p:blipFill>
          <a:blip r:embed="rId6"/>
          <a:stretch>
            <a:fillRect/>
          </a:stretch>
        </p:blipFill>
        <p:spPr>
          <a:xfrm>
            <a:off x="472943" y="3880779"/>
            <a:ext cx="3605978" cy="2034658"/>
          </a:xfrm>
          <a:prstGeom prst="rect">
            <a:avLst/>
          </a:prstGeom>
        </p:spPr>
      </p:pic>
    </p:spTree>
    <p:extLst>
      <p:ext uri="{BB962C8B-B14F-4D97-AF65-F5344CB8AC3E}">
        <p14:creationId xmlns:p14="http://schemas.microsoft.com/office/powerpoint/2010/main" val="4572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51EC6C-9EFE-4B29-809F-274572126755}"/>
              </a:ext>
            </a:extLst>
          </p:cNvPr>
          <p:cNvGrpSpPr/>
          <p:nvPr/>
        </p:nvGrpSpPr>
        <p:grpSpPr>
          <a:xfrm>
            <a:off x="9526428" y="133042"/>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3">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1D5D15F9-0704-485B-8FF5-0B2769FF5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5D5A17F9-C8C4-4426-9392-AB55F6C8383E}"/>
              </a:ext>
            </a:extLst>
          </p:cNvPr>
          <p:cNvSpPr txBox="1">
            <a:spLocks/>
          </p:cNvSpPr>
          <p:nvPr/>
        </p:nvSpPr>
        <p:spPr>
          <a:xfrm>
            <a:off x="4907629" y="239655"/>
            <a:ext cx="2681541" cy="48586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t>Why did it go wrong?</a:t>
            </a:r>
            <a:endParaRPr lang="en-GB" dirty="0"/>
          </a:p>
        </p:txBody>
      </p:sp>
      <p:pic>
        <p:nvPicPr>
          <p:cNvPr id="2" name="Picture 1">
            <a:extLst>
              <a:ext uri="{FF2B5EF4-FFF2-40B4-BE49-F238E27FC236}">
                <a16:creationId xmlns:a16="http://schemas.microsoft.com/office/drawing/2014/main" id="{D0DA6674-1EFD-4466-BD4D-99C3DC39B281}"/>
              </a:ext>
            </a:extLst>
          </p:cNvPr>
          <p:cNvPicPr>
            <a:picLocks noChangeAspect="1"/>
          </p:cNvPicPr>
          <p:nvPr/>
        </p:nvPicPr>
        <p:blipFill rotWithShape="1">
          <a:blip r:embed="rId5"/>
          <a:srcRect t="13048"/>
          <a:stretch/>
        </p:blipFill>
        <p:spPr>
          <a:xfrm>
            <a:off x="903992" y="926285"/>
            <a:ext cx="10384016" cy="5892092"/>
          </a:xfrm>
          <a:prstGeom prst="rect">
            <a:avLst/>
          </a:prstGeom>
        </p:spPr>
      </p:pic>
      <p:sp>
        <p:nvSpPr>
          <p:cNvPr id="3" name="Subtitle 2">
            <a:extLst>
              <a:ext uri="{FF2B5EF4-FFF2-40B4-BE49-F238E27FC236}">
                <a16:creationId xmlns:a16="http://schemas.microsoft.com/office/drawing/2014/main" id="{44D280FD-C83C-41BE-A402-F8D071E7348F}"/>
              </a:ext>
            </a:extLst>
          </p:cNvPr>
          <p:cNvSpPr>
            <a:spLocks noGrp="1"/>
          </p:cNvSpPr>
          <p:nvPr>
            <p:ph type="subTitle" idx="1"/>
          </p:nvPr>
        </p:nvSpPr>
        <p:spPr>
          <a:xfrm>
            <a:off x="4602829" y="1431600"/>
            <a:ext cx="6347012" cy="4495864"/>
          </a:xfrm>
        </p:spPr>
        <p:txBody>
          <a:bodyPr>
            <a:normAutofit/>
          </a:bodyPr>
          <a:lstStyle/>
          <a:p>
            <a:pPr marL="457200" indent="-457200" algn="l">
              <a:buAutoNum type="arabicPeriod"/>
            </a:pPr>
            <a:r>
              <a:rPr lang="en-GB" sz="3300" dirty="0"/>
              <a:t>No time for science communication</a:t>
            </a:r>
          </a:p>
          <a:p>
            <a:pPr marL="457200" indent="-457200" algn="l">
              <a:buAutoNum type="arabicPeriod"/>
            </a:pPr>
            <a:endParaRPr lang="en-GB" sz="3300" dirty="0"/>
          </a:p>
          <a:p>
            <a:pPr marL="457200" indent="-457200" algn="l">
              <a:buAutoNum type="arabicPeriod"/>
            </a:pPr>
            <a:r>
              <a:rPr lang="en-GB" sz="3300" dirty="0"/>
              <a:t>Not enough time for deliberation</a:t>
            </a:r>
          </a:p>
          <a:p>
            <a:pPr marL="457200" indent="-457200" algn="l">
              <a:buAutoNum type="arabicPeriod"/>
            </a:pPr>
            <a:endParaRPr lang="en-GB" sz="3300" dirty="0"/>
          </a:p>
          <a:p>
            <a:pPr marL="457200" indent="-457200" algn="l">
              <a:buAutoNum type="arabicPeriod"/>
            </a:pPr>
            <a:r>
              <a:rPr lang="en-GB" sz="3300" dirty="0"/>
              <a:t>It’s a complex topic</a:t>
            </a:r>
          </a:p>
          <a:p>
            <a:pPr marL="457200" indent="-457200" algn="l">
              <a:buAutoNum type="arabicPeriod"/>
            </a:pPr>
            <a:endParaRPr lang="en-GB" sz="3300" dirty="0"/>
          </a:p>
          <a:p>
            <a:pPr marL="457200" indent="-457200" algn="l">
              <a:buAutoNum type="arabicPeriod"/>
            </a:pPr>
            <a:r>
              <a:rPr lang="en-GB" sz="3300" dirty="0"/>
              <a:t>Online focus group (pandemic)</a:t>
            </a:r>
          </a:p>
          <a:p>
            <a:pPr marL="457200" indent="-457200" algn="l">
              <a:buAutoNum type="arabicPeriod"/>
            </a:pPr>
            <a:endParaRPr lang="en-GB" dirty="0"/>
          </a:p>
        </p:txBody>
      </p:sp>
    </p:spTree>
    <p:extLst>
      <p:ext uri="{BB962C8B-B14F-4D97-AF65-F5344CB8AC3E}">
        <p14:creationId xmlns:p14="http://schemas.microsoft.com/office/powerpoint/2010/main" val="341324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0A2F4B-EE17-4233-8981-BA63D7782D83}"/>
              </a:ext>
            </a:extLst>
          </p:cNvPr>
          <p:cNvPicPr>
            <a:picLocks noChangeAspect="1"/>
          </p:cNvPicPr>
          <p:nvPr/>
        </p:nvPicPr>
        <p:blipFill>
          <a:blip r:embed="rId3"/>
          <a:stretch>
            <a:fillRect/>
          </a:stretch>
        </p:blipFill>
        <p:spPr>
          <a:xfrm>
            <a:off x="661987" y="889841"/>
            <a:ext cx="10868025" cy="5772150"/>
          </a:xfrm>
          <a:prstGeom prst="rect">
            <a:avLst/>
          </a:prstGeom>
        </p:spPr>
      </p:pic>
      <p:sp>
        <p:nvSpPr>
          <p:cNvPr id="3" name="Subtitle 2">
            <a:extLst>
              <a:ext uri="{FF2B5EF4-FFF2-40B4-BE49-F238E27FC236}">
                <a16:creationId xmlns:a16="http://schemas.microsoft.com/office/drawing/2014/main" id="{44D280FD-C83C-41BE-A402-F8D071E7348F}"/>
              </a:ext>
            </a:extLst>
          </p:cNvPr>
          <p:cNvSpPr>
            <a:spLocks noGrp="1"/>
          </p:cNvSpPr>
          <p:nvPr>
            <p:ph type="subTitle" idx="1"/>
          </p:nvPr>
        </p:nvSpPr>
        <p:spPr>
          <a:xfrm>
            <a:off x="4962599" y="268042"/>
            <a:ext cx="2681541" cy="485868"/>
          </a:xfrm>
        </p:spPr>
        <p:txBody>
          <a:bodyPr>
            <a:normAutofit/>
          </a:bodyPr>
          <a:lstStyle/>
          <a:p>
            <a:pPr algn="l"/>
            <a:r>
              <a:rPr lang="en-GB" b="1" dirty="0"/>
              <a:t>What went wrong?</a:t>
            </a:r>
            <a:endParaRPr lang="en-GB" dirty="0"/>
          </a:p>
        </p:txBody>
      </p:sp>
      <p:grpSp>
        <p:nvGrpSpPr>
          <p:cNvPr id="4" name="Group 3">
            <a:extLst>
              <a:ext uri="{FF2B5EF4-FFF2-40B4-BE49-F238E27FC236}">
                <a16:creationId xmlns:a16="http://schemas.microsoft.com/office/drawing/2014/main" id="{D551EC6C-9EFE-4B29-809F-274572126755}"/>
              </a:ext>
            </a:extLst>
          </p:cNvPr>
          <p:cNvGrpSpPr/>
          <p:nvPr/>
        </p:nvGrpSpPr>
        <p:grpSpPr>
          <a:xfrm>
            <a:off x="9526428" y="163231"/>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4">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2" descr="NIHR BRC corporate templates">
            <a:extLst>
              <a:ext uri="{FF2B5EF4-FFF2-40B4-BE49-F238E27FC236}">
                <a16:creationId xmlns:a16="http://schemas.microsoft.com/office/drawing/2014/main" id="{08B84242-EABE-4BBF-A6F3-2FB6B1B54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433391-7B23-4A03-9BFF-166B290DE48B}"/>
              </a:ext>
            </a:extLst>
          </p:cNvPr>
          <p:cNvSpPr txBox="1"/>
          <p:nvPr/>
        </p:nvSpPr>
        <p:spPr>
          <a:xfrm>
            <a:off x="903641" y="1228303"/>
            <a:ext cx="9606579" cy="461665"/>
          </a:xfrm>
          <a:prstGeom prst="rect">
            <a:avLst/>
          </a:prstGeom>
          <a:noFill/>
        </p:spPr>
        <p:txBody>
          <a:bodyPr wrap="square" rtlCol="0">
            <a:spAutoFit/>
          </a:bodyPr>
          <a:lstStyle/>
          <a:p>
            <a:pPr marL="342900" indent="-342900">
              <a:buFont typeface="+mj-lt"/>
              <a:buAutoNum type="arabicPeriod"/>
            </a:pPr>
            <a:r>
              <a:rPr lang="en-GB" sz="2400" dirty="0"/>
              <a:t>Sample not diverse (apart from range of ages)</a:t>
            </a:r>
          </a:p>
        </p:txBody>
      </p:sp>
      <p:sp>
        <p:nvSpPr>
          <p:cNvPr id="9" name="TextBox 8">
            <a:extLst>
              <a:ext uri="{FF2B5EF4-FFF2-40B4-BE49-F238E27FC236}">
                <a16:creationId xmlns:a16="http://schemas.microsoft.com/office/drawing/2014/main" id="{9F40A3C2-A33A-4C47-96EE-83372CAF16CC}"/>
              </a:ext>
            </a:extLst>
          </p:cNvPr>
          <p:cNvSpPr txBox="1"/>
          <p:nvPr/>
        </p:nvSpPr>
        <p:spPr>
          <a:xfrm>
            <a:off x="4507456" y="2535641"/>
            <a:ext cx="6788076" cy="4308872"/>
          </a:xfrm>
          <a:prstGeom prst="rect">
            <a:avLst/>
          </a:prstGeom>
          <a:noFill/>
        </p:spPr>
        <p:txBody>
          <a:bodyPr wrap="square" rtlCol="0">
            <a:spAutoFit/>
          </a:bodyPr>
          <a:lstStyle/>
          <a:p>
            <a:pPr marL="342900" indent="-342900">
              <a:buFont typeface="+mj-lt"/>
              <a:buAutoNum type="arabicPeriod"/>
            </a:pPr>
            <a:r>
              <a:rPr lang="en-GB" sz="3200" dirty="0"/>
              <a:t>Health Data Poverty</a:t>
            </a:r>
          </a:p>
          <a:p>
            <a:pPr marL="342900" indent="-342900">
              <a:buFont typeface="+mj-lt"/>
              <a:buAutoNum type="arabicPeriod"/>
            </a:pPr>
            <a:r>
              <a:rPr lang="en-GB" sz="3200" dirty="0"/>
              <a:t>Mostly women</a:t>
            </a:r>
          </a:p>
          <a:p>
            <a:endParaRPr lang="en-GB" sz="3200" b="1" dirty="0"/>
          </a:p>
          <a:p>
            <a:r>
              <a:rPr lang="en-GB" sz="3200" b="1" dirty="0"/>
              <a:t>Why did it go wrong?</a:t>
            </a:r>
          </a:p>
          <a:p>
            <a:endParaRPr lang="en-GB" sz="3200" b="1" dirty="0"/>
          </a:p>
          <a:p>
            <a:pPr marL="342900" indent="-342900">
              <a:buAutoNum type="arabicPeriod"/>
            </a:pPr>
            <a:r>
              <a:rPr lang="en-GB" sz="3200" dirty="0"/>
              <a:t>Methodology</a:t>
            </a:r>
          </a:p>
          <a:p>
            <a:pPr marL="342900" indent="-342900">
              <a:buAutoNum type="arabicPeriod"/>
            </a:pPr>
            <a:r>
              <a:rPr lang="en-GB" sz="3200" dirty="0"/>
              <a:t>Online</a:t>
            </a:r>
          </a:p>
          <a:p>
            <a:pPr marL="342900" indent="-342900">
              <a:buAutoNum type="arabicPeriod"/>
            </a:pPr>
            <a:r>
              <a:rPr lang="en-GB" sz="3200" dirty="0"/>
              <a:t>Topic and focus group intimidating</a:t>
            </a:r>
          </a:p>
          <a:p>
            <a:pPr marL="342900" indent="-342900">
              <a:buAutoNum type="arabicPeriod"/>
            </a:pPr>
            <a:endParaRPr lang="en-GB" dirty="0"/>
          </a:p>
        </p:txBody>
      </p:sp>
    </p:spTree>
    <p:extLst>
      <p:ext uri="{BB962C8B-B14F-4D97-AF65-F5344CB8AC3E}">
        <p14:creationId xmlns:p14="http://schemas.microsoft.com/office/powerpoint/2010/main" val="314043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04B78A-430E-439C-AA4D-CF3AC68F5464}"/>
              </a:ext>
            </a:extLst>
          </p:cNvPr>
          <p:cNvPicPr>
            <a:picLocks noChangeAspect="1"/>
          </p:cNvPicPr>
          <p:nvPr/>
        </p:nvPicPr>
        <p:blipFill>
          <a:blip r:embed="rId3"/>
          <a:stretch>
            <a:fillRect/>
          </a:stretch>
        </p:blipFill>
        <p:spPr>
          <a:xfrm>
            <a:off x="242887" y="1027682"/>
            <a:ext cx="11706225" cy="5810250"/>
          </a:xfrm>
          <a:prstGeom prst="rect">
            <a:avLst/>
          </a:prstGeom>
        </p:spPr>
      </p:pic>
      <p:sp>
        <p:nvSpPr>
          <p:cNvPr id="3" name="Subtitle 2">
            <a:extLst>
              <a:ext uri="{FF2B5EF4-FFF2-40B4-BE49-F238E27FC236}">
                <a16:creationId xmlns:a16="http://schemas.microsoft.com/office/drawing/2014/main" id="{44D280FD-C83C-41BE-A402-F8D071E7348F}"/>
              </a:ext>
            </a:extLst>
          </p:cNvPr>
          <p:cNvSpPr>
            <a:spLocks noGrp="1"/>
          </p:cNvSpPr>
          <p:nvPr>
            <p:ph type="subTitle" idx="1"/>
          </p:nvPr>
        </p:nvSpPr>
        <p:spPr>
          <a:xfrm>
            <a:off x="5029760" y="314012"/>
            <a:ext cx="2681541" cy="485868"/>
          </a:xfrm>
        </p:spPr>
        <p:txBody>
          <a:bodyPr>
            <a:normAutofit/>
          </a:bodyPr>
          <a:lstStyle/>
          <a:p>
            <a:pPr algn="l"/>
            <a:r>
              <a:rPr lang="en-GB" b="1" dirty="0"/>
              <a:t>It was not all bad!</a:t>
            </a:r>
            <a:endParaRPr lang="en-GB" dirty="0"/>
          </a:p>
        </p:txBody>
      </p:sp>
      <p:grpSp>
        <p:nvGrpSpPr>
          <p:cNvPr id="4" name="Group 3">
            <a:extLst>
              <a:ext uri="{FF2B5EF4-FFF2-40B4-BE49-F238E27FC236}">
                <a16:creationId xmlns:a16="http://schemas.microsoft.com/office/drawing/2014/main" id="{D551EC6C-9EFE-4B29-809F-274572126755}"/>
              </a:ext>
            </a:extLst>
          </p:cNvPr>
          <p:cNvGrpSpPr/>
          <p:nvPr/>
        </p:nvGrpSpPr>
        <p:grpSpPr>
          <a:xfrm>
            <a:off x="9499487" y="237978"/>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4">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2" descr="NIHR BRC corporate templates">
            <a:extLst>
              <a:ext uri="{FF2B5EF4-FFF2-40B4-BE49-F238E27FC236}">
                <a16:creationId xmlns:a16="http://schemas.microsoft.com/office/drawing/2014/main" id="{08B84242-EABE-4BBF-A6F3-2FB6B1B54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92A1967-5C9C-47A6-A508-AEDC914F4500}"/>
              </a:ext>
            </a:extLst>
          </p:cNvPr>
          <p:cNvSpPr txBox="1"/>
          <p:nvPr/>
        </p:nvSpPr>
        <p:spPr>
          <a:xfrm>
            <a:off x="401619" y="1267138"/>
            <a:ext cx="5385995" cy="1477328"/>
          </a:xfrm>
          <a:prstGeom prst="rect">
            <a:avLst/>
          </a:prstGeom>
          <a:noFill/>
        </p:spPr>
        <p:txBody>
          <a:bodyPr wrap="square" rtlCol="0">
            <a:spAutoFit/>
          </a:bodyPr>
          <a:lstStyle/>
          <a:p>
            <a:pPr marL="342900" indent="-342900">
              <a:buAutoNum type="arabicPeriod"/>
            </a:pPr>
            <a:r>
              <a:rPr lang="en-GB" sz="2400" dirty="0"/>
              <a:t>Attitudes to the use of data during the pandemic</a:t>
            </a:r>
          </a:p>
          <a:p>
            <a:pPr marL="342900" indent="-342900">
              <a:buAutoNum type="arabicPeriod"/>
            </a:pPr>
            <a:r>
              <a:rPr lang="en-GB" sz="2400" dirty="0"/>
              <a:t> Speaking for others</a:t>
            </a:r>
          </a:p>
          <a:p>
            <a:pPr marL="342900" indent="-342900">
              <a:buAutoNum type="arabicPeriod"/>
            </a:pPr>
            <a:endParaRPr lang="en-GB" dirty="0"/>
          </a:p>
        </p:txBody>
      </p:sp>
      <p:sp>
        <p:nvSpPr>
          <p:cNvPr id="13" name="TextBox 12">
            <a:extLst>
              <a:ext uri="{FF2B5EF4-FFF2-40B4-BE49-F238E27FC236}">
                <a16:creationId xmlns:a16="http://schemas.microsoft.com/office/drawing/2014/main" id="{15D0C2A9-3382-4D16-89B7-CEBC12F79AE3}"/>
              </a:ext>
            </a:extLst>
          </p:cNvPr>
          <p:cNvSpPr txBox="1"/>
          <p:nvPr/>
        </p:nvSpPr>
        <p:spPr>
          <a:xfrm>
            <a:off x="7781226" y="1642530"/>
            <a:ext cx="4077148" cy="1815882"/>
          </a:xfrm>
          <a:prstGeom prst="rect">
            <a:avLst/>
          </a:prstGeom>
          <a:noFill/>
        </p:spPr>
        <p:txBody>
          <a:bodyPr wrap="square" rtlCol="0">
            <a:spAutoFit/>
          </a:bodyPr>
          <a:lstStyle/>
          <a:p>
            <a:r>
              <a:rPr lang="en-GB" sz="2800" dirty="0"/>
              <a:t>“</a:t>
            </a:r>
            <a:r>
              <a:rPr lang="en-GB" sz="2800" i="1" dirty="0"/>
              <a:t>If it was for research, I’d tell researchers everything, but I know other people would think differently.</a:t>
            </a:r>
            <a:r>
              <a:rPr lang="en-GB" sz="2800" dirty="0"/>
              <a:t>”</a:t>
            </a:r>
          </a:p>
        </p:txBody>
      </p:sp>
    </p:spTree>
    <p:extLst>
      <p:ext uri="{BB962C8B-B14F-4D97-AF65-F5344CB8AC3E}">
        <p14:creationId xmlns:p14="http://schemas.microsoft.com/office/powerpoint/2010/main" val="272774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51EC6C-9EFE-4B29-809F-274572126755}"/>
              </a:ext>
            </a:extLst>
          </p:cNvPr>
          <p:cNvGrpSpPr/>
          <p:nvPr/>
        </p:nvGrpSpPr>
        <p:grpSpPr>
          <a:xfrm>
            <a:off x="9766874" y="171570"/>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3">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80CF1C9B-D792-48FF-BC9D-28F30D974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7">
            <a:extLst>
              <a:ext uri="{FF2B5EF4-FFF2-40B4-BE49-F238E27FC236}">
                <a16:creationId xmlns:a16="http://schemas.microsoft.com/office/drawing/2014/main" id="{D32B3DAD-4D48-498A-8B74-FD205099AD0D}"/>
              </a:ext>
            </a:extLst>
          </p:cNvPr>
          <p:cNvSpPr>
            <a:spLocks noGrp="1"/>
          </p:cNvSpPr>
          <p:nvPr>
            <p:ph type="subTitle" idx="1"/>
          </p:nvPr>
        </p:nvSpPr>
        <p:spPr>
          <a:xfrm>
            <a:off x="5281289" y="189855"/>
            <a:ext cx="2660725" cy="475110"/>
          </a:xfrm>
        </p:spPr>
        <p:txBody>
          <a:bodyPr/>
          <a:lstStyle/>
          <a:p>
            <a:r>
              <a:rPr lang="en-GB" b="1" dirty="0"/>
              <a:t>Possible solutions</a:t>
            </a:r>
            <a:endParaRPr lang="en-GB" dirty="0"/>
          </a:p>
        </p:txBody>
      </p:sp>
      <p:pic>
        <p:nvPicPr>
          <p:cNvPr id="10" name="Picture 9">
            <a:extLst>
              <a:ext uri="{FF2B5EF4-FFF2-40B4-BE49-F238E27FC236}">
                <a16:creationId xmlns:a16="http://schemas.microsoft.com/office/drawing/2014/main" id="{2AFD9FAD-77FE-41BF-837E-5DAC23A5C5CC}"/>
              </a:ext>
            </a:extLst>
          </p:cNvPr>
          <p:cNvPicPr>
            <a:picLocks noChangeAspect="1"/>
          </p:cNvPicPr>
          <p:nvPr/>
        </p:nvPicPr>
        <p:blipFill>
          <a:blip r:embed="rId5"/>
          <a:stretch>
            <a:fillRect/>
          </a:stretch>
        </p:blipFill>
        <p:spPr>
          <a:xfrm>
            <a:off x="67111" y="906519"/>
            <a:ext cx="12058650" cy="5876925"/>
          </a:xfrm>
          <a:prstGeom prst="rect">
            <a:avLst/>
          </a:prstGeom>
        </p:spPr>
      </p:pic>
      <p:sp>
        <p:nvSpPr>
          <p:cNvPr id="11" name="TextBox 10">
            <a:extLst>
              <a:ext uri="{FF2B5EF4-FFF2-40B4-BE49-F238E27FC236}">
                <a16:creationId xmlns:a16="http://schemas.microsoft.com/office/drawing/2014/main" id="{6203F396-07CC-415D-9101-ADE5E2506CEF}"/>
              </a:ext>
            </a:extLst>
          </p:cNvPr>
          <p:cNvSpPr txBox="1"/>
          <p:nvPr/>
        </p:nvSpPr>
        <p:spPr>
          <a:xfrm>
            <a:off x="1966856" y="1206423"/>
            <a:ext cx="4358640" cy="2031325"/>
          </a:xfrm>
          <a:prstGeom prst="rect">
            <a:avLst/>
          </a:prstGeom>
          <a:noFill/>
        </p:spPr>
        <p:txBody>
          <a:bodyPr wrap="square" rtlCol="0">
            <a:spAutoFit/>
          </a:bodyPr>
          <a:lstStyle/>
          <a:p>
            <a:pPr marL="342900" indent="-342900">
              <a:buAutoNum type="arabicPeriod"/>
            </a:pPr>
            <a:r>
              <a:rPr lang="en-GB" dirty="0"/>
              <a:t>Off-line method: workbook</a:t>
            </a:r>
          </a:p>
          <a:p>
            <a:pPr marL="342900" indent="-342900">
              <a:buAutoNum type="arabicPeriod"/>
            </a:pPr>
            <a:r>
              <a:rPr lang="en-GB" dirty="0"/>
              <a:t>Target under-served groups: postcodes</a:t>
            </a:r>
          </a:p>
          <a:p>
            <a:pPr marL="342900" indent="-342900">
              <a:buAutoNum type="arabicPeriod"/>
            </a:pPr>
            <a:r>
              <a:rPr lang="en-GB" dirty="0"/>
              <a:t>Science communication: comic of animation</a:t>
            </a:r>
          </a:p>
          <a:p>
            <a:pPr marL="342900" indent="-342900">
              <a:buAutoNum type="arabicPeriod"/>
            </a:pPr>
            <a:r>
              <a:rPr lang="en-GB" dirty="0"/>
              <a:t>Story completion</a:t>
            </a:r>
          </a:p>
          <a:p>
            <a:pPr marL="342900" indent="-342900">
              <a:buAutoNum type="arabicPeriod"/>
            </a:pPr>
            <a:r>
              <a:rPr lang="en-GB" dirty="0"/>
              <a:t>Use data from focus groups to construct characters in story</a:t>
            </a:r>
          </a:p>
        </p:txBody>
      </p:sp>
      <p:sp>
        <p:nvSpPr>
          <p:cNvPr id="12" name="TextBox 11">
            <a:extLst>
              <a:ext uri="{FF2B5EF4-FFF2-40B4-BE49-F238E27FC236}">
                <a16:creationId xmlns:a16="http://schemas.microsoft.com/office/drawing/2014/main" id="{E0CC2357-2B8C-46E4-9C6D-EA33C9736D8B}"/>
              </a:ext>
            </a:extLst>
          </p:cNvPr>
          <p:cNvSpPr txBox="1"/>
          <p:nvPr/>
        </p:nvSpPr>
        <p:spPr>
          <a:xfrm>
            <a:off x="7218380" y="1206423"/>
            <a:ext cx="4358640" cy="2308324"/>
          </a:xfrm>
          <a:prstGeom prst="rect">
            <a:avLst/>
          </a:prstGeom>
          <a:noFill/>
        </p:spPr>
        <p:txBody>
          <a:bodyPr wrap="square" rtlCol="0">
            <a:spAutoFit/>
          </a:bodyPr>
          <a:lstStyle/>
          <a:p>
            <a:pPr marL="342900" indent="-342900">
              <a:buAutoNum type="arabicPeriod"/>
            </a:pPr>
            <a:r>
              <a:rPr lang="en-GB" dirty="0"/>
              <a:t>Issues of access to technology</a:t>
            </a:r>
          </a:p>
          <a:p>
            <a:pPr marL="342900" indent="-342900">
              <a:buAutoNum type="arabicPeriod"/>
            </a:pPr>
            <a:r>
              <a:rPr lang="en-GB" dirty="0"/>
              <a:t>View of people health data poverty effect</a:t>
            </a:r>
          </a:p>
          <a:p>
            <a:pPr marL="342900" indent="-342900">
              <a:buAutoNum type="arabicPeriod"/>
            </a:pPr>
            <a:r>
              <a:rPr lang="en-GB" dirty="0"/>
              <a:t>Time to learn and understand the background information</a:t>
            </a:r>
          </a:p>
          <a:p>
            <a:pPr marL="342900" indent="-342900">
              <a:buAutoNum type="arabicPeriod"/>
            </a:pPr>
            <a:r>
              <a:rPr lang="en-GB" dirty="0"/>
              <a:t>Illicit more nuanced views</a:t>
            </a:r>
          </a:p>
          <a:p>
            <a:pPr marL="342900" indent="-342900">
              <a:buAutoNum type="arabicPeriod"/>
            </a:pPr>
            <a:r>
              <a:rPr lang="en-GB" dirty="0"/>
              <a:t>Ethical to use data and also states the common views up front.</a:t>
            </a:r>
          </a:p>
        </p:txBody>
      </p:sp>
    </p:spTree>
    <p:extLst>
      <p:ext uri="{BB962C8B-B14F-4D97-AF65-F5344CB8AC3E}">
        <p14:creationId xmlns:p14="http://schemas.microsoft.com/office/powerpoint/2010/main" val="277359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4D280FD-C83C-41BE-A402-F8D071E7348F}"/>
              </a:ext>
            </a:extLst>
          </p:cNvPr>
          <p:cNvSpPr>
            <a:spLocks noGrp="1"/>
          </p:cNvSpPr>
          <p:nvPr>
            <p:ph type="subTitle" idx="1"/>
          </p:nvPr>
        </p:nvSpPr>
        <p:spPr>
          <a:xfrm>
            <a:off x="254655" y="1039336"/>
            <a:ext cx="11445380" cy="5533586"/>
          </a:xfrm>
        </p:spPr>
        <p:txBody>
          <a:bodyPr>
            <a:normAutofit/>
          </a:bodyPr>
          <a:lstStyle/>
          <a:p>
            <a:pPr algn="l"/>
            <a:r>
              <a:rPr lang="en-GB" dirty="0"/>
              <a:t>Funding from Public Engagement in Research Unit, University of Southampton to explore methodology</a:t>
            </a:r>
          </a:p>
          <a:p>
            <a:pPr algn="l"/>
            <a:r>
              <a:rPr lang="en-GB" dirty="0"/>
              <a:t>Funding from NIHR BRC Southampton to conduct focus groups and story completion data generation</a:t>
            </a:r>
          </a:p>
          <a:p>
            <a:r>
              <a:rPr lang="en-GB" b="1" dirty="0"/>
              <a:t>The CELS Team</a:t>
            </a:r>
          </a:p>
          <a:p>
            <a:pPr algn="l"/>
            <a:endParaRPr lang="en-GB" dirty="0"/>
          </a:p>
          <a:p>
            <a:pPr algn="l"/>
            <a:endParaRPr lang="en-GB" dirty="0"/>
          </a:p>
          <a:p>
            <a:pPr algn="l"/>
            <a:endParaRPr lang="en-GB" dirty="0"/>
          </a:p>
          <a:p>
            <a:pPr algn="l"/>
            <a:endParaRPr lang="en-GB" dirty="0"/>
          </a:p>
          <a:p>
            <a:pPr algn="l"/>
            <a:r>
              <a:rPr lang="en-GB" dirty="0"/>
              <a:t>     Prof Anneke Lucassen	Dr Kate Lyle	Dr Faranak Hardcastle    Dr Lisa Ballard</a:t>
            </a:r>
          </a:p>
          <a:p>
            <a:pPr algn="l"/>
            <a:endParaRPr lang="en-GB" dirty="0"/>
          </a:p>
          <a:p>
            <a:r>
              <a:rPr lang="en-GB" sz="3200" b="1" dirty="0"/>
              <a:t>Animation by Claire Stringer www.morethanminutes.co.uk</a:t>
            </a:r>
          </a:p>
        </p:txBody>
      </p:sp>
      <p:grpSp>
        <p:nvGrpSpPr>
          <p:cNvPr id="4" name="Group 3">
            <a:extLst>
              <a:ext uri="{FF2B5EF4-FFF2-40B4-BE49-F238E27FC236}">
                <a16:creationId xmlns:a16="http://schemas.microsoft.com/office/drawing/2014/main" id="{D551EC6C-9EFE-4B29-809F-274572126755}"/>
              </a:ext>
            </a:extLst>
          </p:cNvPr>
          <p:cNvGrpSpPr/>
          <p:nvPr/>
        </p:nvGrpSpPr>
        <p:grpSpPr>
          <a:xfrm>
            <a:off x="9427333" y="285078"/>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2">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FA7100DE-1E91-454C-BF45-A707A32FA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ofessor Anneke Lucassen's photo">
            <a:extLst>
              <a:ext uri="{FF2B5EF4-FFF2-40B4-BE49-F238E27FC236}">
                <a16:creationId xmlns:a16="http://schemas.microsoft.com/office/drawing/2014/main" id="{CF8D2CC8-95A5-470C-9C13-0C3A3F8CFA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37" r="3849"/>
          <a:stretch/>
        </p:blipFill>
        <p:spPr bwMode="auto">
          <a:xfrm>
            <a:off x="1608250" y="3015984"/>
            <a:ext cx="1335163" cy="1575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 Faranak Hardcastle's photo">
            <a:extLst>
              <a:ext uri="{FF2B5EF4-FFF2-40B4-BE49-F238E27FC236}">
                <a16:creationId xmlns:a16="http://schemas.microsoft.com/office/drawing/2014/main" id="{4CCC39FD-997E-4EAD-B065-39F2F0A938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266"/>
          <a:stretch/>
        </p:blipFill>
        <p:spPr bwMode="auto">
          <a:xfrm>
            <a:off x="6504357" y="3015985"/>
            <a:ext cx="1335166" cy="1575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 Kate Lyle's photo">
            <a:extLst>
              <a:ext uri="{FF2B5EF4-FFF2-40B4-BE49-F238E27FC236}">
                <a16:creationId xmlns:a16="http://schemas.microsoft.com/office/drawing/2014/main" id="{8EF07C4B-8B6B-4B31-91A5-77CA7F4B57B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445"/>
          <a:stretch/>
        </p:blipFill>
        <p:spPr bwMode="auto">
          <a:xfrm>
            <a:off x="4056304" y="3015985"/>
            <a:ext cx="1335163" cy="15754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 Lisa Marie Ballard's photo">
            <a:extLst>
              <a:ext uri="{FF2B5EF4-FFF2-40B4-BE49-F238E27FC236}">
                <a16:creationId xmlns:a16="http://schemas.microsoft.com/office/drawing/2014/main" id="{E7C17E30-AC65-4366-85BB-120AA3151B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2413" y="3015984"/>
            <a:ext cx="1335163" cy="15754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3C36AB-4671-4CA1-9DAA-105869FC6A76}"/>
              </a:ext>
            </a:extLst>
          </p:cNvPr>
          <p:cNvSpPr txBox="1"/>
          <p:nvPr/>
        </p:nvSpPr>
        <p:spPr>
          <a:xfrm>
            <a:off x="5636204" y="531775"/>
            <a:ext cx="2752705" cy="738664"/>
          </a:xfrm>
          <a:prstGeom prst="rect">
            <a:avLst/>
          </a:prstGeom>
          <a:noFill/>
        </p:spPr>
        <p:txBody>
          <a:bodyPr wrap="square" rtlCol="0">
            <a:spAutoFit/>
          </a:bodyPr>
          <a:lstStyle/>
          <a:p>
            <a:r>
              <a:rPr lang="en-GB" sz="2400" b="1" dirty="0"/>
              <a:t>Funding</a:t>
            </a:r>
            <a:endParaRPr lang="en-GB" sz="3600" b="1" dirty="0"/>
          </a:p>
          <a:p>
            <a:endParaRPr lang="en-GB" dirty="0"/>
          </a:p>
        </p:txBody>
      </p:sp>
    </p:spTree>
    <p:extLst>
      <p:ext uri="{BB962C8B-B14F-4D97-AF65-F5344CB8AC3E}">
        <p14:creationId xmlns:p14="http://schemas.microsoft.com/office/powerpoint/2010/main" val="271322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51EC6C-9EFE-4B29-809F-274572126755}"/>
              </a:ext>
            </a:extLst>
          </p:cNvPr>
          <p:cNvGrpSpPr/>
          <p:nvPr/>
        </p:nvGrpSpPr>
        <p:grpSpPr>
          <a:xfrm>
            <a:off x="9833113" y="276351"/>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3">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84A49CB6-4DA3-4F76-A6E3-F84905917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3F0BC9-1715-4BB8-A96A-6C44FE1ED245}"/>
              </a:ext>
            </a:extLst>
          </p:cNvPr>
          <p:cNvSpPr txBox="1"/>
          <p:nvPr/>
        </p:nvSpPr>
        <p:spPr>
          <a:xfrm>
            <a:off x="5491870" y="400414"/>
            <a:ext cx="3424335" cy="369332"/>
          </a:xfrm>
          <a:prstGeom prst="rect">
            <a:avLst/>
          </a:prstGeom>
          <a:noFill/>
        </p:spPr>
        <p:txBody>
          <a:bodyPr wrap="square" rtlCol="0">
            <a:spAutoFit/>
          </a:bodyPr>
          <a:lstStyle/>
          <a:p>
            <a:r>
              <a:rPr lang="en-GB" b="1" dirty="0"/>
              <a:t>Background</a:t>
            </a:r>
            <a:endParaRPr lang="en-GB" dirty="0"/>
          </a:p>
        </p:txBody>
      </p:sp>
      <p:pic>
        <p:nvPicPr>
          <p:cNvPr id="18" name="Picture 17">
            <a:extLst>
              <a:ext uri="{FF2B5EF4-FFF2-40B4-BE49-F238E27FC236}">
                <a16:creationId xmlns:a16="http://schemas.microsoft.com/office/drawing/2014/main" id="{F27C99B2-024A-4759-8FC8-69E2C8F52BEC}"/>
              </a:ext>
            </a:extLst>
          </p:cNvPr>
          <p:cNvPicPr>
            <a:picLocks noChangeAspect="1"/>
          </p:cNvPicPr>
          <p:nvPr/>
        </p:nvPicPr>
        <p:blipFill>
          <a:blip r:embed="rId5"/>
          <a:stretch>
            <a:fillRect/>
          </a:stretch>
        </p:blipFill>
        <p:spPr>
          <a:xfrm>
            <a:off x="1013208" y="1131396"/>
            <a:ext cx="10470384" cy="5530595"/>
          </a:xfrm>
          <a:prstGeom prst="rect">
            <a:avLst/>
          </a:prstGeom>
        </p:spPr>
      </p:pic>
    </p:spTree>
    <p:extLst>
      <p:ext uri="{BB962C8B-B14F-4D97-AF65-F5344CB8AC3E}">
        <p14:creationId xmlns:p14="http://schemas.microsoft.com/office/powerpoint/2010/main" val="49044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51EC6C-9EFE-4B29-809F-274572126755}"/>
              </a:ext>
            </a:extLst>
          </p:cNvPr>
          <p:cNvGrpSpPr/>
          <p:nvPr/>
        </p:nvGrpSpPr>
        <p:grpSpPr>
          <a:xfrm>
            <a:off x="9712214" y="260023"/>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3">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84A49CB6-4DA3-4F76-A6E3-F84905917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3F0BC9-1715-4BB8-A96A-6C44FE1ED245}"/>
              </a:ext>
            </a:extLst>
          </p:cNvPr>
          <p:cNvSpPr txBox="1"/>
          <p:nvPr/>
        </p:nvSpPr>
        <p:spPr>
          <a:xfrm>
            <a:off x="5663991" y="368203"/>
            <a:ext cx="3424335" cy="369332"/>
          </a:xfrm>
          <a:prstGeom prst="rect">
            <a:avLst/>
          </a:prstGeom>
          <a:noFill/>
        </p:spPr>
        <p:txBody>
          <a:bodyPr wrap="square" rtlCol="0">
            <a:spAutoFit/>
          </a:bodyPr>
          <a:lstStyle/>
          <a:p>
            <a:r>
              <a:rPr lang="en-GB" b="1" dirty="0"/>
              <a:t>Background</a:t>
            </a:r>
            <a:endParaRPr lang="en-GB" dirty="0"/>
          </a:p>
        </p:txBody>
      </p:sp>
      <p:pic>
        <p:nvPicPr>
          <p:cNvPr id="19" name="Picture 18">
            <a:extLst>
              <a:ext uri="{FF2B5EF4-FFF2-40B4-BE49-F238E27FC236}">
                <a16:creationId xmlns:a16="http://schemas.microsoft.com/office/drawing/2014/main" id="{F62FED50-B628-4A61-A29A-702D5E98D412}"/>
              </a:ext>
            </a:extLst>
          </p:cNvPr>
          <p:cNvPicPr>
            <a:picLocks noChangeAspect="1"/>
          </p:cNvPicPr>
          <p:nvPr/>
        </p:nvPicPr>
        <p:blipFill>
          <a:blip r:embed="rId5"/>
          <a:stretch>
            <a:fillRect/>
          </a:stretch>
        </p:blipFill>
        <p:spPr>
          <a:xfrm>
            <a:off x="1121358" y="1050341"/>
            <a:ext cx="9949283" cy="5547636"/>
          </a:xfrm>
          <a:prstGeom prst="rect">
            <a:avLst/>
          </a:prstGeom>
        </p:spPr>
      </p:pic>
    </p:spTree>
    <p:extLst>
      <p:ext uri="{BB962C8B-B14F-4D97-AF65-F5344CB8AC3E}">
        <p14:creationId xmlns:p14="http://schemas.microsoft.com/office/powerpoint/2010/main" val="82050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51EC6C-9EFE-4B29-809F-274572126755}"/>
              </a:ext>
            </a:extLst>
          </p:cNvPr>
          <p:cNvGrpSpPr/>
          <p:nvPr/>
        </p:nvGrpSpPr>
        <p:grpSpPr>
          <a:xfrm>
            <a:off x="9437356" y="301467"/>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3">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84A49CB6-4DA3-4F76-A6E3-F84905917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3F0BC9-1715-4BB8-A96A-6C44FE1ED245}"/>
              </a:ext>
            </a:extLst>
          </p:cNvPr>
          <p:cNvSpPr txBox="1"/>
          <p:nvPr/>
        </p:nvSpPr>
        <p:spPr>
          <a:xfrm>
            <a:off x="5526583" y="414249"/>
            <a:ext cx="3424335" cy="369332"/>
          </a:xfrm>
          <a:prstGeom prst="rect">
            <a:avLst/>
          </a:prstGeom>
          <a:noFill/>
        </p:spPr>
        <p:txBody>
          <a:bodyPr wrap="square" rtlCol="0">
            <a:spAutoFit/>
          </a:bodyPr>
          <a:lstStyle/>
          <a:p>
            <a:r>
              <a:rPr lang="en-GB" b="1" dirty="0"/>
              <a:t>Background</a:t>
            </a:r>
            <a:endParaRPr lang="en-GB" dirty="0"/>
          </a:p>
        </p:txBody>
      </p:sp>
      <p:pic>
        <p:nvPicPr>
          <p:cNvPr id="18" name="Picture 17">
            <a:extLst>
              <a:ext uri="{FF2B5EF4-FFF2-40B4-BE49-F238E27FC236}">
                <a16:creationId xmlns:a16="http://schemas.microsoft.com/office/drawing/2014/main" id="{B8BE579E-B867-45C8-B5ED-38D0E04C2278}"/>
              </a:ext>
            </a:extLst>
          </p:cNvPr>
          <p:cNvPicPr>
            <a:picLocks noChangeAspect="1"/>
          </p:cNvPicPr>
          <p:nvPr/>
        </p:nvPicPr>
        <p:blipFill>
          <a:blip r:embed="rId5"/>
          <a:stretch>
            <a:fillRect/>
          </a:stretch>
        </p:blipFill>
        <p:spPr>
          <a:xfrm>
            <a:off x="1073490" y="1194882"/>
            <a:ext cx="10045020" cy="5361651"/>
          </a:xfrm>
          <a:prstGeom prst="rect">
            <a:avLst/>
          </a:prstGeom>
        </p:spPr>
      </p:pic>
    </p:spTree>
    <p:extLst>
      <p:ext uri="{BB962C8B-B14F-4D97-AF65-F5344CB8AC3E}">
        <p14:creationId xmlns:p14="http://schemas.microsoft.com/office/powerpoint/2010/main" val="392574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51EC6C-9EFE-4B29-809F-274572126755}"/>
              </a:ext>
            </a:extLst>
          </p:cNvPr>
          <p:cNvGrpSpPr/>
          <p:nvPr/>
        </p:nvGrpSpPr>
        <p:grpSpPr>
          <a:xfrm>
            <a:off x="9526428" y="237978"/>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3">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84A49CB6-4DA3-4F76-A6E3-F84905917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3F0BC9-1715-4BB8-A96A-6C44FE1ED245}"/>
              </a:ext>
            </a:extLst>
          </p:cNvPr>
          <p:cNvSpPr txBox="1"/>
          <p:nvPr/>
        </p:nvSpPr>
        <p:spPr>
          <a:xfrm>
            <a:off x="5536693" y="372280"/>
            <a:ext cx="3424335" cy="369332"/>
          </a:xfrm>
          <a:prstGeom prst="rect">
            <a:avLst/>
          </a:prstGeom>
          <a:noFill/>
        </p:spPr>
        <p:txBody>
          <a:bodyPr wrap="square" rtlCol="0">
            <a:spAutoFit/>
          </a:bodyPr>
          <a:lstStyle/>
          <a:p>
            <a:r>
              <a:rPr lang="en-GB" b="1" dirty="0"/>
              <a:t>Background</a:t>
            </a:r>
            <a:endParaRPr lang="en-GB" dirty="0"/>
          </a:p>
        </p:txBody>
      </p:sp>
      <p:pic>
        <p:nvPicPr>
          <p:cNvPr id="19" name="Picture 18">
            <a:extLst>
              <a:ext uri="{FF2B5EF4-FFF2-40B4-BE49-F238E27FC236}">
                <a16:creationId xmlns:a16="http://schemas.microsoft.com/office/drawing/2014/main" id="{EA0AB819-52B4-4BC5-9529-7301A4FC4CFE}"/>
              </a:ext>
            </a:extLst>
          </p:cNvPr>
          <p:cNvPicPr>
            <a:picLocks noChangeAspect="1"/>
          </p:cNvPicPr>
          <p:nvPr/>
        </p:nvPicPr>
        <p:blipFill>
          <a:blip r:embed="rId5"/>
          <a:stretch>
            <a:fillRect/>
          </a:stretch>
        </p:blipFill>
        <p:spPr>
          <a:xfrm>
            <a:off x="1193853" y="1194882"/>
            <a:ext cx="9804294" cy="5395167"/>
          </a:xfrm>
          <a:prstGeom prst="rect">
            <a:avLst/>
          </a:prstGeom>
        </p:spPr>
      </p:pic>
    </p:spTree>
    <p:extLst>
      <p:ext uri="{BB962C8B-B14F-4D97-AF65-F5344CB8AC3E}">
        <p14:creationId xmlns:p14="http://schemas.microsoft.com/office/powerpoint/2010/main" val="26354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51EC6C-9EFE-4B29-809F-274572126755}"/>
              </a:ext>
            </a:extLst>
          </p:cNvPr>
          <p:cNvGrpSpPr/>
          <p:nvPr/>
        </p:nvGrpSpPr>
        <p:grpSpPr>
          <a:xfrm>
            <a:off x="9378726" y="403911"/>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3">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84A49CB6-4DA3-4F76-A6E3-F84905917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3F0BC9-1715-4BB8-A96A-6C44FE1ED245}"/>
              </a:ext>
            </a:extLst>
          </p:cNvPr>
          <p:cNvSpPr txBox="1"/>
          <p:nvPr/>
        </p:nvSpPr>
        <p:spPr>
          <a:xfrm>
            <a:off x="5425530" y="580182"/>
            <a:ext cx="3424335" cy="369332"/>
          </a:xfrm>
          <a:prstGeom prst="rect">
            <a:avLst/>
          </a:prstGeom>
          <a:noFill/>
        </p:spPr>
        <p:txBody>
          <a:bodyPr wrap="square" rtlCol="0">
            <a:spAutoFit/>
          </a:bodyPr>
          <a:lstStyle/>
          <a:p>
            <a:r>
              <a:rPr lang="en-GB" b="1" dirty="0"/>
              <a:t>Background</a:t>
            </a:r>
            <a:endParaRPr lang="en-GB" dirty="0"/>
          </a:p>
        </p:txBody>
      </p:sp>
      <p:pic>
        <p:nvPicPr>
          <p:cNvPr id="2" name="Picture 1">
            <a:extLst>
              <a:ext uri="{FF2B5EF4-FFF2-40B4-BE49-F238E27FC236}">
                <a16:creationId xmlns:a16="http://schemas.microsoft.com/office/drawing/2014/main" id="{18B4A6D4-6844-4752-B3A5-0F074D1268E0}"/>
              </a:ext>
            </a:extLst>
          </p:cNvPr>
          <p:cNvPicPr>
            <a:picLocks noChangeAspect="1"/>
          </p:cNvPicPr>
          <p:nvPr/>
        </p:nvPicPr>
        <p:blipFill rotWithShape="1">
          <a:blip r:embed="rId5"/>
          <a:srcRect l="26527" r="4451"/>
          <a:stretch/>
        </p:blipFill>
        <p:spPr>
          <a:xfrm>
            <a:off x="150607" y="1608001"/>
            <a:ext cx="5792993" cy="4293121"/>
          </a:xfrm>
          <a:prstGeom prst="rect">
            <a:avLst/>
          </a:prstGeom>
        </p:spPr>
      </p:pic>
      <p:pic>
        <p:nvPicPr>
          <p:cNvPr id="3" name="Picture 2">
            <a:extLst>
              <a:ext uri="{FF2B5EF4-FFF2-40B4-BE49-F238E27FC236}">
                <a16:creationId xmlns:a16="http://schemas.microsoft.com/office/drawing/2014/main" id="{BEF3BD9C-EA6F-48C5-9951-F2BF0435FE7C}"/>
              </a:ext>
            </a:extLst>
          </p:cNvPr>
          <p:cNvPicPr>
            <a:picLocks noChangeAspect="1"/>
          </p:cNvPicPr>
          <p:nvPr/>
        </p:nvPicPr>
        <p:blipFill rotWithShape="1">
          <a:blip r:embed="rId6"/>
          <a:srcRect l="18831"/>
          <a:stretch/>
        </p:blipFill>
        <p:spPr>
          <a:xfrm>
            <a:off x="6151458" y="1608003"/>
            <a:ext cx="5889935" cy="4293119"/>
          </a:xfrm>
          <a:prstGeom prst="rect">
            <a:avLst/>
          </a:prstGeom>
        </p:spPr>
      </p:pic>
    </p:spTree>
    <p:extLst>
      <p:ext uri="{BB962C8B-B14F-4D97-AF65-F5344CB8AC3E}">
        <p14:creationId xmlns:p14="http://schemas.microsoft.com/office/powerpoint/2010/main" val="236673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51EC6C-9EFE-4B29-809F-274572126755}"/>
              </a:ext>
            </a:extLst>
          </p:cNvPr>
          <p:cNvGrpSpPr/>
          <p:nvPr/>
        </p:nvGrpSpPr>
        <p:grpSpPr>
          <a:xfrm>
            <a:off x="9380668" y="401400"/>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3">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84A49CB6-4DA3-4F76-A6E3-F84905917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C3F0BC9-1715-4BB8-A96A-6C44FE1ED245}"/>
              </a:ext>
            </a:extLst>
          </p:cNvPr>
          <p:cNvSpPr txBox="1"/>
          <p:nvPr/>
        </p:nvSpPr>
        <p:spPr>
          <a:xfrm>
            <a:off x="1711408" y="1039336"/>
            <a:ext cx="9073983" cy="923330"/>
          </a:xfrm>
          <a:prstGeom prst="rect">
            <a:avLst/>
          </a:prstGeom>
          <a:noFill/>
        </p:spPr>
        <p:txBody>
          <a:bodyPr wrap="square" rtlCol="0">
            <a:spAutoFit/>
          </a:bodyPr>
          <a:lstStyle/>
          <a:p>
            <a:pPr lvl="0" algn="ctr">
              <a:defRPr/>
            </a:pPr>
            <a:r>
              <a:rPr lang="en-GB" b="1" dirty="0"/>
              <a:t>Aim:</a:t>
            </a:r>
            <a:r>
              <a:rPr lang="en-GB" dirty="0"/>
              <a:t> Explore stakeholder views regarding their health data being routinely available for research and learning purposes. To start to work towards creating a better and trustworthy system for learning and innovation that benefits everyone</a:t>
            </a:r>
          </a:p>
        </p:txBody>
      </p:sp>
      <p:pic>
        <p:nvPicPr>
          <p:cNvPr id="2" name="Picture 1">
            <a:extLst>
              <a:ext uri="{FF2B5EF4-FFF2-40B4-BE49-F238E27FC236}">
                <a16:creationId xmlns:a16="http://schemas.microsoft.com/office/drawing/2014/main" id="{CDDE59BD-EBF9-4887-B9D0-7A7EE5F91E4A}"/>
              </a:ext>
            </a:extLst>
          </p:cNvPr>
          <p:cNvPicPr>
            <a:picLocks noChangeAspect="1"/>
          </p:cNvPicPr>
          <p:nvPr/>
        </p:nvPicPr>
        <p:blipFill>
          <a:blip r:embed="rId5"/>
          <a:stretch>
            <a:fillRect/>
          </a:stretch>
        </p:blipFill>
        <p:spPr>
          <a:xfrm>
            <a:off x="1477360" y="2002080"/>
            <a:ext cx="9237279" cy="4659911"/>
          </a:xfrm>
          <a:prstGeom prst="rect">
            <a:avLst/>
          </a:prstGeom>
        </p:spPr>
      </p:pic>
    </p:spTree>
    <p:extLst>
      <p:ext uri="{BB962C8B-B14F-4D97-AF65-F5344CB8AC3E}">
        <p14:creationId xmlns:p14="http://schemas.microsoft.com/office/powerpoint/2010/main" val="139976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78F963-8F51-4F1C-A4CF-37D777DAD27D}"/>
              </a:ext>
            </a:extLst>
          </p:cNvPr>
          <p:cNvPicPr>
            <a:picLocks noChangeAspect="1"/>
          </p:cNvPicPr>
          <p:nvPr/>
        </p:nvPicPr>
        <p:blipFill>
          <a:blip r:embed="rId3"/>
          <a:stretch>
            <a:fillRect/>
          </a:stretch>
        </p:blipFill>
        <p:spPr>
          <a:xfrm>
            <a:off x="3318990" y="3850928"/>
            <a:ext cx="5554019" cy="3007072"/>
          </a:xfrm>
          <a:prstGeom prst="rect">
            <a:avLst/>
          </a:prstGeom>
        </p:spPr>
      </p:pic>
      <p:grpSp>
        <p:nvGrpSpPr>
          <p:cNvPr id="4" name="Group 3">
            <a:extLst>
              <a:ext uri="{FF2B5EF4-FFF2-40B4-BE49-F238E27FC236}">
                <a16:creationId xmlns:a16="http://schemas.microsoft.com/office/drawing/2014/main" id="{D551EC6C-9EFE-4B29-809F-274572126755}"/>
              </a:ext>
            </a:extLst>
          </p:cNvPr>
          <p:cNvGrpSpPr/>
          <p:nvPr/>
        </p:nvGrpSpPr>
        <p:grpSpPr>
          <a:xfrm>
            <a:off x="9341148" y="237978"/>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4">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3" name="Subtitle 2">
            <a:extLst>
              <a:ext uri="{FF2B5EF4-FFF2-40B4-BE49-F238E27FC236}">
                <a16:creationId xmlns:a16="http://schemas.microsoft.com/office/drawing/2014/main" id="{44D280FD-C83C-41BE-A402-F8D071E7348F}"/>
              </a:ext>
            </a:extLst>
          </p:cNvPr>
          <p:cNvSpPr>
            <a:spLocks noGrp="1"/>
          </p:cNvSpPr>
          <p:nvPr>
            <p:ph type="subTitle" idx="1"/>
          </p:nvPr>
        </p:nvSpPr>
        <p:spPr>
          <a:xfrm>
            <a:off x="634701" y="1456774"/>
            <a:ext cx="11065334" cy="4249251"/>
          </a:xfrm>
        </p:spPr>
        <p:txBody>
          <a:bodyPr>
            <a:normAutofit/>
          </a:bodyPr>
          <a:lstStyle/>
          <a:p>
            <a:pPr algn="l"/>
            <a:r>
              <a:rPr lang="en-GB" b="1" dirty="0"/>
              <a:t>Methods:</a:t>
            </a:r>
            <a:r>
              <a:rPr lang="en-GB" dirty="0"/>
              <a:t> </a:t>
            </a:r>
          </a:p>
          <a:p>
            <a:pPr marL="342900" indent="-342900" algn="l">
              <a:buFont typeface="Arial" panose="020B0604020202020204" pitchFamily="34" charset="0"/>
              <a:buChar char="•"/>
            </a:pPr>
            <a:r>
              <a:rPr lang="en-GB" dirty="0"/>
              <a:t>A rapid qualitative research design was used to conduct online focus group discussions in the summer of 2020. </a:t>
            </a:r>
          </a:p>
          <a:p>
            <a:pPr marL="342900" indent="-342900" algn="l">
              <a:buFont typeface="Arial" panose="020B0604020202020204" pitchFamily="34" charset="0"/>
              <a:buChar char="•"/>
            </a:pPr>
            <a:r>
              <a:rPr lang="en-GB" dirty="0"/>
              <a:t>Twenty-nine participants (21 women) between 19-77 years-of-age (mean 33 years-of-age) took part in six FGDs; transcripts were analysed thematically.</a:t>
            </a:r>
          </a:p>
          <a:p>
            <a:pPr algn="l"/>
            <a:endParaRPr lang="en-GB" dirty="0"/>
          </a:p>
        </p:txBody>
      </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NIHR BRC corporate templates">
            <a:extLst>
              <a:ext uri="{FF2B5EF4-FFF2-40B4-BE49-F238E27FC236}">
                <a16:creationId xmlns:a16="http://schemas.microsoft.com/office/drawing/2014/main" id="{F2D9FF9A-9F06-4BF5-BBA2-86DDE78F3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02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F0A8F5-6EB8-427B-B5A5-4441C6EF45B7}"/>
              </a:ext>
            </a:extLst>
          </p:cNvPr>
          <p:cNvPicPr>
            <a:picLocks noChangeAspect="1"/>
          </p:cNvPicPr>
          <p:nvPr/>
        </p:nvPicPr>
        <p:blipFill>
          <a:blip r:embed="rId3"/>
          <a:stretch>
            <a:fillRect/>
          </a:stretch>
        </p:blipFill>
        <p:spPr>
          <a:xfrm>
            <a:off x="586727" y="924053"/>
            <a:ext cx="11113308" cy="5902423"/>
          </a:xfrm>
          <a:prstGeom prst="rect">
            <a:avLst/>
          </a:prstGeom>
        </p:spPr>
      </p:pic>
      <p:sp>
        <p:nvSpPr>
          <p:cNvPr id="3" name="Subtitle 2">
            <a:extLst>
              <a:ext uri="{FF2B5EF4-FFF2-40B4-BE49-F238E27FC236}">
                <a16:creationId xmlns:a16="http://schemas.microsoft.com/office/drawing/2014/main" id="{44D280FD-C83C-41BE-A402-F8D071E7348F}"/>
              </a:ext>
            </a:extLst>
          </p:cNvPr>
          <p:cNvSpPr>
            <a:spLocks noGrp="1"/>
          </p:cNvSpPr>
          <p:nvPr>
            <p:ph type="subTitle" idx="1"/>
          </p:nvPr>
        </p:nvSpPr>
        <p:spPr>
          <a:xfrm>
            <a:off x="5047610" y="314012"/>
            <a:ext cx="2681541" cy="485868"/>
          </a:xfrm>
        </p:spPr>
        <p:txBody>
          <a:bodyPr>
            <a:normAutofit/>
          </a:bodyPr>
          <a:lstStyle/>
          <a:p>
            <a:pPr algn="l"/>
            <a:r>
              <a:rPr lang="en-GB" b="1" dirty="0"/>
              <a:t>What went wrong?</a:t>
            </a:r>
            <a:endParaRPr lang="en-GB" dirty="0"/>
          </a:p>
        </p:txBody>
      </p:sp>
      <p:grpSp>
        <p:nvGrpSpPr>
          <p:cNvPr id="4" name="Group 3">
            <a:extLst>
              <a:ext uri="{FF2B5EF4-FFF2-40B4-BE49-F238E27FC236}">
                <a16:creationId xmlns:a16="http://schemas.microsoft.com/office/drawing/2014/main" id="{D551EC6C-9EFE-4B29-809F-274572126755}"/>
              </a:ext>
            </a:extLst>
          </p:cNvPr>
          <p:cNvGrpSpPr/>
          <p:nvPr/>
        </p:nvGrpSpPr>
        <p:grpSpPr>
          <a:xfrm>
            <a:off x="9694082" y="234855"/>
            <a:ext cx="2358887" cy="637936"/>
            <a:chOff x="4916557" y="3110032"/>
            <a:chExt cx="2358887" cy="637936"/>
          </a:xfrm>
        </p:grpSpPr>
        <p:pic>
          <p:nvPicPr>
            <p:cNvPr id="5" name="Picture 4">
              <a:extLst>
                <a:ext uri="{FF2B5EF4-FFF2-40B4-BE49-F238E27FC236}">
                  <a16:creationId xmlns:a16="http://schemas.microsoft.com/office/drawing/2014/main" id="{76141A39-4576-49B6-B8F3-728411DC4BF0}"/>
                </a:ext>
              </a:extLst>
            </p:cNvPr>
            <p:cNvPicPr/>
            <p:nvPr/>
          </p:nvPicPr>
          <p:blipFill>
            <a:blip r:embed="rId4">
              <a:extLst>
                <a:ext uri="{28A0092B-C50C-407E-A947-70E740481C1C}">
                  <a14:useLocalDpi xmlns:a14="http://schemas.microsoft.com/office/drawing/2010/main" val="0"/>
                </a:ext>
              </a:extLst>
            </a:blip>
            <a:stretch>
              <a:fillRect/>
            </a:stretch>
          </p:blipFill>
          <p:spPr>
            <a:xfrm>
              <a:off x="4970355" y="3110032"/>
              <a:ext cx="1880235" cy="493395"/>
            </a:xfrm>
            <a:prstGeom prst="rect">
              <a:avLst/>
            </a:prstGeom>
          </p:spPr>
        </p:pic>
        <p:sp>
          <p:nvSpPr>
            <p:cNvPr id="6" name="TextBox 11">
              <a:extLst>
                <a:ext uri="{FF2B5EF4-FFF2-40B4-BE49-F238E27FC236}">
                  <a16:creationId xmlns:a16="http://schemas.microsoft.com/office/drawing/2014/main" id="{F97417D8-3F41-4C8C-B7A8-F86615294077}"/>
                </a:ext>
              </a:extLst>
            </p:cNvPr>
            <p:cNvSpPr txBox="1"/>
            <p:nvPr/>
          </p:nvSpPr>
          <p:spPr>
            <a:xfrm>
              <a:off x="4916557" y="3470969"/>
              <a:ext cx="23588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006072"/>
                  </a:solidFill>
                  <a:latin typeface="Times New Roman" charset="0"/>
                  <a:ea typeface="Times New Roman" charset="0"/>
                  <a:cs typeface="Times New Roman" charset="0"/>
                </a:rPr>
                <a:t>Clinical Ethics &amp; Law (CELS)</a:t>
              </a:r>
            </a:p>
          </p:txBody>
        </p:sp>
      </p:grpSp>
      <p:sp>
        <p:nvSpPr>
          <p:cNvPr id="7" name="AutoShape 2" descr="Southampton Biomedical Research Centre_l">
            <a:extLst>
              <a:ext uri="{FF2B5EF4-FFF2-40B4-BE49-F238E27FC236}">
                <a16:creationId xmlns:a16="http://schemas.microsoft.com/office/drawing/2014/main" id="{ACF8B5F8-5C93-4C31-8DE7-2638558F57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2" descr="NIHR BRC corporate templates">
            <a:extLst>
              <a:ext uri="{FF2B5EF4-FFF2-40B4-BE49-F238E27FC236}">
                <a16:creationId xmlns:a16="http://schemas.microsoft.com/office/drawing/2014/main" id="{08B84242-EABE-4BBF-A6F3-2FB6B1B549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685" y="74556"/>
            <a:ext cx="3451584" cy="9647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433391-7B23-4A03-9BFF-166B290DE48B}"/>
              </a:ext>
            </a:extLst>
          </p:cNvPr>
          <p:cNvSpPr txBox="1"/>
          <p:nvPr/>
        </p:nvSpPr>
        <p:spPr>
          <a:xfrm>
            <a:off x="903641" y="1228303"/>
            <a:ext cx="9606579" cy="461665"/>
          </a:xfrm>
          <a:prstGeom prst="rect">
            <a:avLst/>
          </a:prstGeom>
          <a:noFill/>
        </p:spPr>
        <p:txBody>
          <a:bodyPr wrap="square" rtlCol="0">
            <a:spAutoFit/>
          </a:bodyPr>
          <a:lstStyle/>
          <a:p>
            <a:pPr marL="342900" indent="-342900">
              <a:buFont typeface="+mj-lt"/>
              <a:buAutoNum type="arabicPeriod"/>
            </a:pPr>
            <a:r>
              <a:rPr lang="en-GB" sz="2400" dirty="0"/>
              <a:t>Data did not answer the research aim</a:t>
            </a:r>
          </a:p>
        </p:txBody>
      </p:sp>
      <p:sp>
        <p:nvSpPr>
          <p:cNvPr id="9" name="TextBox 8">
            <a:extLst>
              <a:ext uri="{FF2B5EF4-FFF2-40B4-BE49-F238E27FC236}">
                <a16:creationId xmlns:a16="http://schemas.microsoft.com/office/drawing/2014/main" id="{9F40A3C2-A33A-4C47-96EE-83372CAF16CC}"/>
              </a:ext>
            </a:extLst>
          </p:cNvPr>
          <p:cNvSpPr txBox="1"/>
          <p:nvPr/>
        </p:nvSpPr>
        <p:spPr>
          <a:xfrm>
            <a:off x="4270787" y="1689968"/>
            <a:ext cx="5206700" cy="4985980"/>
          </a:xfrm>
          <a:prstGeom prst="rect">
            <a:avLst/>
          </a:prstGeom>
          <a:noFill/>
        </p:spPr>
        <p:txBody>
          <a:bodyPr wrap="square" rtlCol="0">
            <a:spAutoFit/>
          </a:bodyPr>
          <a:lstStyle/>
          <a:p>
            <a:r>
              <a:rPr lang="en-GB" sz="2000" dirty="0"/>
              <a:t>Apprehensive</a:t>
            </a:r>
          </a:p>
          <a:p>
            <a:r>
              <a:rPr lang="en-GB" sz="2000" dirty="0"/>
              <a:t>“</a:t>
            </a:r>
            <a:r>
              <a:rPr lang="en-GB" sz="2000" i="1" dirty="0"/>
              <a:t>I mean, if we’re talking about a hospital, I’m not really sure, but for a GP, they have your weight, age, height, smoker/ex-smoker, alcohol use, previous prescriptions, EEGs, ECGs, anything you might have had; that’s also on record. Whether that translates over to a hospital setting, I’m not sure. And I personally, I don’t know that I’d want all of that information accessible to anyone in the NHS”</a:t>
            </a:r>
          </a:p>
          <a:p>
            <a:endParaRPr lang="en-GB" sz="2000" i="1" dirty="0"/>
          </a:p>
          <a:p>
            <a:r>
              <a:rPr lang="en-GB" sz="2000" dirty="0"/>
              <a:t>Relaxed</a:t>
            </a:r>
          </a:p>
          <a:p>
            <a:r>
              <a:rPr lang="en-GB" sz="2000" i="1" dirty="0"/>
              <a:t>“I have no concerns about the safety of my data in a healthcare setting and researchers should be able to access our routinely collected data.”</a:t>
            </a:r>
          </a:p>
          <a:p>
            <a:endParaRPr lang="en-GB" dirty="0"/>
          </a:p>
        </p:txBody>
      </p:sp>
    </p:spTree>
    <p:extLst>
      <p:ext uri="{BB962C8B-B14F-4D97-AF65-F5344CB8AC3E}">
        <p14:creationId xmlns:p14="http://schemas.microsoft.com/office/powerpoint/2010/main" val="13597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7744</TotalTime>
  <Words>1246</Words>
  <Application>Microsoft Office PowerPoint</Application>
  <PresentationFormat>Widescreen</PresentationFormat>
  <Paragraphs>109</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Using focus group discussions to explore the use of routinely collected health data: lessons learned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Ballard</dc:creator>
  <cp:lastModifiedBy>Lisa Ballard</cp:lastModifiedBy>
  <cp:revision>36</cp:revision>
  <dcterms:created xsi:type="dcterms:W3CDTF">2021-07-15T14:23:01Z</dcterms:created>
  <dcterms:modified xsi:type="dcterms:W3CDTF">2021-08-26T13:49:57Z</dcterms:modified>
</cp:coreProperties>
</file>